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25.xml" ContentType="application/vnd.openxmlformats-officedocument.presentationml.slide+xml"/>
  <Override PartName="/ppt/slides/slide27.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6.xml" ContentType="application/vnd.openxmlformats-officedocument.presentationml.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15" r:id="rId3"/>
    <p:sldId id="258" r:id="rId4"/>
    <p:sldId id="259" r:id="rId5"/>
    <p:sldId id="311" r:id="rId6"/>
    <p:sldId id="312" r:id="rId7"/>
    <p:sldId id="314" r:id="rId8"/>
    <p:sldId id="313" r:id="rId9"/>
    <p:sldId id="260" r:id="rId10"/>
    <p:sldId id="261" r:id="rId11"/>
    <p:sldId id="262" r:id="rId12"/>
    <p:sldId id="263" r:id="rId13"/>
    <p:sldId id="270" r:id="rId14"/>
    <p:sldId id="264" r:id="rId15"/>
    <p:sldId id="271" r:id="rId16"/>
    <p:sldId id="274" r:id="rId17"/>
    <p:sldId id="275" r:id="rId18"/>
    <p:sldId id="299" r:id="rId19"/>
    <p:sldId id="300" r:id="rId20"/>
    <p:sldId id="301" r:id="rId21"/>
    <p:sldId id="302" r:id="rId22"/>
    <p:sldId id="308" r:id="rId23"/>
    <p:sldId id="309" r:id="rId24"/>
    <p:sldId id="310" r:id="rId25"/>
    <p:sldId id="288" r:id="rId26"/>
    <p:sldId id="317" r:id="rId27"/>
    <p:sldId id="304" r:id="rId28"/>
    <p:sldId id="289" r:id="rId29"/>
    <p:sldId id="307" r:id="rId30"/>
    <p:sldId id="291" r:id="rId31"/>
    <p:sldId id="293" r:id="rId32"/>
    <p:sldId id="294"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605" autoAdjust="0"/>
  </p:normalViewPr>
  <p:slideViewPr>
    <p:cSldViewPr snapToGrid="0">
      <p:cViewPr varScale="1">
        <p:scale>
          <a:sx n="84" d="100"/>
          <a:sy n="84" d="100"/>
        </p:scale>
        <p:origin x="23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77353-9CB8-44BB-AA95-14794506F996}" type="datetimeFigureOut">
              <a:rPr lang="en-US" smtClean="0"/>
              <a:t>7/20/2020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A57AA3-4146-4AE2-8D16-30EF0C65838C}" type="slidenum">
              <a:rPr lang="en-US" smtClean="0"/>
              <a:t>‹#›</a:t>
            </a:fld>
            <a:endParaRPr lang="en-US"/>
          </a:p>
        </p:txBody>
      </p:sp>
    </p:spTree>
    <p:extLst>
      <p:ext uri="{BB962C8B-B14F-4D97-AF65-F5344CB8AC3E}">
        <p14:creationId xmlns:p14="http://schemas.microsoft.com/office/powerpoint/2010/main" val="155123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A57AA3-4146-4AE2-8D16-30EF0C65838C}" type="slidenum">
              <a:rPr lang="en-US" smtClean="0"/>
              <a:t>3</a:t>
            </a:fld>
            <a:endParaRPr lang="en-US"/>
          </a:p>
        </p:txBody>
      </p:sp>
    </p:spTree>
    <p:extLst>
      <p:ext uri="{BB962C8B-B14F-4D97-AF65-F5344CB8AC3E}">
        <p14:creationId xmlns:p14="http://schemas.microsoft.com/office/powerpoint/2010/main" val="946455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A57AA3-4146-4AE2-8D16-30EF0C65838C}" type="slidenum">
              <a:rPr lang="en-US" smtClean="0"/>
              <a:t>28</a:t>
            </a:fld>
            <a:endParaRPr lang="en-US"/>
          </a:p>
        </p:txBody>
      </p:sp>
    </p:spTree>
    <p:extLst>
      <p:ext uri="{BB962C8B-B14F-4D97-AF65-F5344CB8AC3E}">
        <p14:creationId xmlns:p14="http://schemas.microsoft.com/office/powerpoint/2010/main" val="245255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31</a:t>
            </a:fld>
            <a:endParaRPr lang="en-US"/>
          </a:p>
        </p:txBody>
      </p:sp>
    </p:spTree>
    <p:extLst>
      <p:ext uri="{BB962C8B-B14F-4D97-AF65-F5344CB8AC3E}">
        <p14:creationId xmlns:p14="http://schemas.microsoft.com/office/powerpoint/2010/main" val="317781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32</a:t>
            </a:fld>
            <a:endParaRPr lang="en-US"/>
          </a:p>
        </p:txBody>
      </p:sp>
    </p:spTree>
    <p:extLst>
      <p:ext uri="{BB962C8B-B14F-4D97-AF65-F5344CB8AC3E}">
        <p14:creationId xmlns:p14="http://schemas.microsoft.com/office/powerpoint/2010/main" val="2924980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33</a:t>
            </a:fld>
            <a:endParaRPr lang="en-US"/>
          </a:p>
        </p:txBody>
      </p:sp>
    </p:spTree>
    <p:extLst>
      <p:ext uri="{BB962C8B-B14F-4D97-AF65-F5344CB8AC3E}">
        <p14:creationId xmlns:p14="http://schemas.microsoft.com/office/powerpoint/2010/main" val="1929384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6A57AA3-4146-4AE2-8D16-30EF0C65838C}" type="slidenum">
              <a:rPr lang="en-US" smtClean="0"/>
              <a:t>4</a:t>
            </a:fld>
            <a:endParaRPr lang="en-US"/>
          </a:p>
        </p:txBody>
      </p:sp>
    </p:spTree>
    <p:extLst>
      <p:ext uri="{BB962C8B-B14F-4D97-AF65-F5344CB8AC3E}">
        <p14:creationId xmlns:p14="http://schemas.microsoft.com/office/powerpoint/2010/main" val="62704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A57AA3-4146-4AE2-8D16-30EF0C65838C}" type="slidenum">
              <a:rPr lang="en-US" smtClean="0"/>
              <a:t>10</a:t>
            </a:fld>
            <a:endParaRPr lang="en-US"/>
          </a:p>
        </p:txBody>
      </p:sp>
    </p:spTree>
    <p:extLst>
      <p:ext uri="{BB962C8B-B14F-4D97-AF65-F5344CB8AC3E}">
        <p14:creationId xmlns:p14="http://schemas.microsoft.com/office/powerpoint/2010/main" val="324755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implementation of an abstract data type, often referred to as a </a:t>
            </a:r>
            <a:r>
              <a:rPr lang="en-US" b="1" dirty="0"/>
              <a:t>data structure</a:t>
            </a:r>
            <a:r>
              <a:rPr lang="en-US" dirty="0"/>
              <a:t>, will require that we provide a physical view of the data using some collection of programming constructs and primitive data types </a:t>
            </a:r>
          </a:p>
          <a:p>
            <a:pPr marL="171450" indent="-171450">
              <a:buFont typeface="Arial" panose="020B0604020202020204" pitchFamily="34" charset="0"/>
              <a:buChar char="•"/>
            </a:pPr>
            <a:r>
              <a:rPr lang="en-US" dirty="0"/>
              <a:t>Since there will usually be many different ways to implement an abstract data type, this implementation independence allows the programmer to switch the details of the implementation without changing the way the user of the data interacts with it. </a:t>
            </a:r>
          </a:p>
          <a:p>
            <a:pPr marL="171450" indent="-171450">
              <a:buFont typeface="Arial" panose="020B0604020202020204" pitchFamily="34" charset="0"/>
              <a:buChar char="•"/>
            </a:pPr>
            <a:r>
              <a:rPr lang="en-US" dirty="0"/>
              <a:t>The user is not concerned with the details of the implementation so the user can remain focused on the problem-solving process.</a:t>
            </a:r>
          </a:p>
          <a:p>
            <a:endParaRPr lang="en-US" dirty="0"/>
          </a:p>
        </p:txBody>
      </p:sp>
      <p:sp>
        <p:nvSpPr>
          <p:cNvPr id="4" name="Slide Number Placeholder 3"/>
          <p:cNvSpPr>
            <a:spLocks noGrp="1"/>
          </p:cNvSpPr>
          <p:nvPr>
            <p:ph type="sldNum" sz="quarter" idx="10"/>
          </p:nvPr>
        </p:nvSpPr>
        <p:spPr/>
        <p:txBody>
          <a:bodyPr/>
          <a:lstStyle/>
          <a:p>
            <a:fld id="{36A57AA3-4146-4AE2-8D16-30EF0C65838C}" type="slidenum">
              <a:rPr lang="en-US" smtClean="0"/>
              <a:t>15</a:t>
            </a:fld>
            <a:endParaRPr lang="en-US"/>
          </a:p>
        </p:txBody>
      </p:sp>
    </p:spTree>
    <p:extLst>
      <p:ext uri="{BB962C8B-B14F-4D97-AF65-F5344CB8AC3E}">
        <p14:creationId xmlns:p14="http://schemas.microsoft.com/office/powerpoint/2010/main" val="3642670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Turing machine is a mathematical model of computation that defines an abstract machine, which manipulates symbols on a strip of tape according to a table of rules. Despite the model's simplicity, given any computer algorithm, a Turing machine capable of simulating that algorithm's logic can be constructed.</a:t>
            </a:r>
          </a:p>
          <a:p>
            <a:endParaRPr lang="en-US" dirty="0"/>
          </a:p>
          <a:p>
            <a:r>
              <a:rPr lang="en-US" dirty="0"/>
              <a:t>The machine operates on an infinite memory tape divided into discrete cells. The machine positions its head over a cell and "reads" (scans) the symbol there. Then, as per the symbol and its present place in a finite table of user-specified instructions, the machine (</a:t>
            </a:r>
            <a:r>
              <a:rPr lang="en-US" dirty="0" err="1"/>
              <a:t>i</a:t>
            </a:r>
            <a:r>
              <a:rPr lang="en-US" dirty="0"/>
              <a:t>) writes a symbol (e.g., a digit or a letter from a finite alphabet) in the cell (some models allowing symbol erasure or no writing),then (ii) either moves the tape one cell left or right (some models allow no motion, some models move the head), then (iii) (as determined by the observed symbol and the machine's place in the table) either proceeds to a subsequent instruction or halts the computation.</a:t>
            </a:r>
          </a:p>
          <a:p>
            <a:endParaRPr lang="en-US" dirty="0"/>
          </a:p>
          <a:p>
            <a:r>
              <a:rPr lang="en-US" dirty="0"/>
              <a:t>The Turing machine was invented in 1936 by Alan Turing, who called it an a-machine (automatic machine). With this model, Turing was able to answer two questions in the negative: (1) Does a machine exist that can determine whether any arbitrary machine on its tape is "circular" (e.g., freezes, or fails to continue its computational task); similarly, (2) does a machine exist that can determine whether any arbitrary machine on its tape ever prints a given symbol. Thus by providing a mathematical description of a very simple device capable of arbitrary computations, he was able to prove properties of computation in general—and in particular, the </a:t>
            </a:r>
            <a:r>
              <a:rPr lang="en-US" dirty="0" err="1"/>
              <a:t>uncomputability</a:t>
            </a:r>
            <a:r>
              <a:rPr lang="en-US" dirty="0"/>
              <a:t> of the </a:t>
            </a:r>
            <a:r>
              <a:rPr lang="en-US" dirty="0" err="1"/>
              <a:t>Entscheidungsproblem</a:t>
            </a:r>
            <a:r>
              <a:rPr lang="en-US" dirty="0"/>
              <a:t> ("decision problem").</a:t>
            </a:r>
          </a:p>
          <a:p>
            <a:endParaRPr lang="en-US" dirty="0"/>
          </a:p>
          <a:p>
            <a:r>
              <a:rPr lang="en-US" dirty="0"/>
              <a:t>Turing machines have practical limitations due to the </a:t>
            </a:r>
            <a:r>
              <a:rPr lang="en-US" dirty="0" smtClean="0"/>
              <a:t>constraints of </a:t>
            </a:r>
            <a:r>
              <a:rPr lang="en-US" dirty="0"/>
              <a:t>mechanical linear computation. While they can express arbitrary computations, their minimalistic design makes them unsuitable for computation in practice: real-world computers are based on modified designs that, unlike Turing machines, use random-access memory.</a:t>
            </a:r>
          </a:p>
          <a:p>
            <a:endParaRPr lang="en-US" dirty="0"/>
          </a:p>
          <a:p>
            <a:r>
              <a:rPr lang="en-US" dirty="0"/>
              <a:t>Turing completeness is the ability for a system of instructions to simulate a Turing machine. A programming language that is Turing complete is theoretically capable of expressing all tasks accomplishable by computers; nearly all programming languages are Turing complete if the limitations of finite memory are ignored.</a:t>
            </a:r>
          </a:p>
        </p:txBody>
      </p:sp>
      <p:sp>
        <p:nvSpPr>
          <p:cNvPr id="4" name="Slide Number Placeholder 3"/>
          <p:cNvSpPr>
            <a:spLocks noGrp="1"/>
          </p:cNvSpPr>
          <p:nvPr>
            <p:ph type="sldNum" sz="quarter" idx="10"/>
          </p:nvPr>
        </p:nvSpPr>
        <p:spPr/>
        <p:txBody>
          <a:bodyPr/>
          <a:lstStyle/>
          <a:p>
            <a:fld id="{36A57AA3-4146-4AE2-8D16-30EF0C65838C}" type="slidenum">
              <a:rPr lang="en-US" smtClean="0"/>
              <a:t>18</a:t>
            </a:fld>
            <a:endParaRPr lang="en-US"/>
          </a:p>
        </p:txBody>
      </p:sp>
    </p:spTree>
    <p:extLst>
      <p:ext uri="{BB962C8B-B14F-4D97-AF65-F5344CB8AC3E}">
        <p14:creationId xmlns:p14="http://schemas.microsoft.com/office/powerpoint/2010/main" val="230518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Here’s the important part: Are NP problems (e.g., factorization) also P problems (e.g., multiplication), just that we haven’t discover the efficient way to solve NP problems? Are NP problems really hard to solve, or we just need an “aha moment” from a brilliant scientist to come out with an efficient algorithm?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maybe humans are just too dumb? Imagine there would exist machines or life forms that possesses much higher intelligence than human. They see us like how we see ants. Our level of intelligence is insignificant to them. Solving P vs NP problem for them could be like solving 1 + 1 for 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So why is P vs NP problem important? If we are able to prove P=NP, that means all NP problems can be solved easily within reasonable computer time. We would be able to cure cancer (through efficient molecular simulations which are currently computationally unfeasible), break passwords, etc.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would be world-changing, bigger than the Internet or the invention of the nuclear bomb.</a:t>
            </a:r>
            <a:endParaRPr lang="en-US" dirty="0"/>
          </a:p>
        </p:txBody>
      </p:sp>
      <p:sp>
        <p:nvSpPr>
          <p:cNvPr id="4" name="Slide Number Placeholder 3"/>
          <p:cNvSpPr>
            <a:spLocks noGrp="1"/>
          </p:cNvSpPr>
          <p:nvPr>
            <p:ph type="sldNum" sz="quarter" idx="10"/>
          </p:nvPr>
        </p:nvSpPr>
        <p:spPr/>
        <p:txBody>
          <a:bodyPr/>
          <a:lstStyle/>
          <a:p>
            <a:fld id="{36A57AA3-4146-4AE2-8D16-30EF0C65838C}" type="slidenum">
              <a:rPr lang="en-US" smtClean="0"/>
              <a:t>21</a:t>
            </a:fld>
            <a:endParaRPr lang="en-US"/>
          </a:p>
        </p:txBody>
      </p:sp>
    </p:spTree>
    <p:extLst>
      <p:ext uri="{BB962C8B-B14F-4D97-AF65-F5344CB8AC3E}">
        <p14:creationId xmlns:p14="http://schemas.microsoft.com/office/powerpoint/2010/main" val="1631848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A57AA3-4146-4AE2-8D16-30EF0C65838C}" type="slidenum">
              <a:rPr lang="en-US" smtClean="0"/>
              <a:t>23</a:t>
            </a:fld>
            <a:endParaRPr lang="en-US"/>
          </a:p>
        </p:txBody>
      </p:sp>
    </p:spTree>
    <p:extLst>
      <p:ext uri="{BB962C8B-B14F-4D97-AF65-F5344CB8AC3E}">
        <p14:creationId xmlns:p14="http://schemas.microsoft.com/office/powerpoint/2010/main" val="3628887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Proportional Integral Derivative Algorithm:  this algorithm uses a control loop feedback mechanism to minimize the error between the desired output signal and the real output signal. It is used wherever you need signal processing or you need an electronic system controlling a mechanical, hydraulic or thermal system using automation.</a:t>
            </a:r>
          </a:p>
          <a:p>
            <a:endParaRPr lang="en-US" dirty="0"/>
          </a:p>
          <a:p>
            <a:r>
              <a:rPr lang="en-US" sz="1200" b="0" i="0" kern="1200" dirty="0">
                <a:solidFill>
                  <a:schemeClr val="tx1"/>
                </a:solidFill>
                <a:effectLst/>
                <a:latin typeface="+mn-lt"/>
                <a:ea typeface="+mn-ea"/>
                <a:cs typeface="+mn-cs"/>
              </a:rPr>
              <a:t>Today we don’t have a “true” random number generator, but we have some pseudo random number generators that are sufficient. </a:t>
            </a:r>
            <a:endParaRPr lang="en-US" dirty="0"/>
          </a:p>
        </p:txBody>
      </p:sp>
      <p:sp>
        <p:nvSpPr>
          <p:cNvPr id="4" name="Slide Number Placeholder 3"/>
          <p:cNvSpPr>
            <a:spLocks noGrp="1"/>
          </p:cNvSpPr>
          <p:nvPr>
            <p:ph type="sldNum" sz="quarter" idx="10"/>
          </p:nvPr>
        </p:nvSpPr>
        <p:spPr/>
        <p:txBody>
          <a:bodyPr/>
          <a:lstStyle/>
          <a:p>
            <a:fld id="{36A57AA3-4146-4AE2-8D16-30EF0C65838C}" type="slidenum">
              <a:rPr lang="en-US" smtClean="0"/>
              <a:t>24</a:t>
            </a:fld>
            <a:endParaRPr lang="en-US"/>
          </a:p>
        </p:txBody>
      </p:sp>
    </p:spTree>
    <p:extLst>
      <p:ext uri="{BB962C8B-B14F-4D97-AF65-F5344CB8AC3E}">
        <p14:creationId xmlns:p14="http://schemas.microsoft.com/office/powerpoint/2010/main" val="135066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25</a:t>
            </a:fld>
            <a:endParaRPr lang="en-US"/>
          </a:p>
        </p:txBody>
      </p:sp>
    </p:spTree>
    <p:extLst>
      <p:ext uri="{BB962C8B-B14F-4D97-AF65-F5344CB8AC3E}">
        <p14:creationId xmlns:p14="http://schemas.microsoft.com/office/powerpoint/2010/main" val="263373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DE9101D-495C-4165-8D53-C9BCB91B2DAD}" type="datetimeFigureOut">
              <a:rPr lang="en-US" smtClean="0"/>
              <a:t>7/20/2020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3910917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E9101D-495C-4165-8D53-C9BCB91B2DAD}" type="datetimeFigureOut">
              <a:rPr lang="en-US" smtClean="0"/>
              <a:t>7/20/2020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3365135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E9101D-495C-4165-8D53-C9BCB91B2DAD}" type="datetimeFigureOut">
              <a:rPr lang="en-US" smtClean="0"/>
              <a:t>7/20/2020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107495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E9101D-495C-4165-8D53-C9BCB91B2DAD}" type="datetimeFigureOut">
              <a:rPr lang="en-US" smtClean="0"/>
              <a:t>7/20/2020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1063213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E9101D-495C-4165-8D53-C9BCB91B2DAD}" type="datetimeFigureOut">
              <a:rPr lang="en-US" smtClean="0"/>
              <a:t>7/20/2020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353739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E9101D-495C-4165-8D53-C9BCB91B2DAD}" type="datetimeFigureOut">
              <a:rPr lang="en-US" smtClean="0"/>
              <a:t>7/20/2020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113541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E9101D-495C-4165-8D53-C9BCB91B2DAD}" type="datetimeFigureOut">
              <a:rPr lang="en-US" smtClean="0"/>
              <a:t>7/20/2020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349605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E9101D-495C-4165-8D53-C9BCB91B2DAD}" type="datetimeFigureOut">
              <a:rPr lang="en-US" smtClean="0"/>
              <a:t>7/20/2020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424748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9101D-495C-4165-8D53-C9BCB91B2DAD}" type="datetimeFigureOut">
              <a:rPr lang="en-US" smtClean="0"/>
              <a:t>7/20/2020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10989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DE9101D-495C-4165-8D53-C9BCB91B2DAD}" type="datetimeFigureOut">
              <a:rPr lang="en-US" smtClean="0"/>
              <a:t>7/20/2020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3070895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DE9101D-495C-4165-8D53-C9BCB91B2DAD}" type="datetimeFigureOut">
              <a:rPr lang="en-US" smtClean="0"/>
              <a:t>7/20/2020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19B7B-C2AF-4AB1-96B1-571E74B2F595}" type="slidenum">
              <a:rPr lang="en-US" smtClean="0"/>
              <a:t>‹#›</a:t>
            </a:fld>
            <a:endParaRPr lang="en-US"/>
          </a:p>
        </p:txBody>
      </p:sp>
    </p:spTree>
    <p:extLst>
      <p:ext uri="{BB962C8B-B14F-4D97-AF65-F5344CB8AC3E}">
        <p14:creationId xmlns:p14="http://schemas.microsoft.com/office/powerpoint/2010/main" val="1145348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DE9101D-495C-4165-8D53-C9BCB91B2DAD}" type="datetimeFigureOut">
              <a:rPr lang="en-US" smtClean="0"/>
              <a:t>7/20/2020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119B7B-C2AF-4AB1-96B1-571E74B2F595}" type="slidenum">
              <a:rPr lang="en-US" smtClean="0"/>
              <a:t>‹#›</a:t>
            </a:fld>
            <a:endParaRPr lang="en-US"/>
          </a:p>
        </p:txBody>
      </p:sp>
    </p:spTree>
    <p:extLst>
      <p:ext uri="{BB962C8B-B14F-4D97-AF65-F5344CB8AC3E}">
        <p14:creationId xmlns:p14="http://schemas.microsoft.com/office/powerpoint/2010/main" val="2205392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runestone.academy/runestone/books/published/pythonds/index.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193" y="1122363"/>
            <a:ext cx="8660675" cy="2387600"/>
          </a:xfrm>
        </p:spPr>
        <p:txBody>
          <a:bodyPr>
            <a:normAutofit/>
          </a:bodyPr>
          <a:lstStyle/>
          <a:p>
            <a:r>
              <a:rPr lang="en-US" sz="4800" dirty="0"/>
              <a:t>Introduction to IN711 -     Algorithms and Data Structures</a:t>
            </a:r>
          </a:p>
        </p:txBody>
      </p:sp>
      <p:sp>
        <p:nvSpPr>
          <p:cNvPr id="4" name="TextBox 3"/>
          <p:cNvSpPr txBox="1"/>
          <p:nvPr/>
        </p:nvSpPr>
        <p:spPr>
          <a:xfrm>
            <a:off x="6730637" y="6477000"/>
            <a:ext cx="2540726" cy="381000"/>
          </a:xfrm>
          <a:prstGeom prst="rect">
            <a:avLst/>
          </a:prstGeom>
          <a:noFill/>
        </p:spPr>
        <p:txBody>
          <a:bodyPr wrap="square" rtlCol="0">
            <a:spAutoFit/>
          </a:bodyPr>
          <a:lstStyle/>
          <a:p>
            <a:r>
              <a:rPr lang="en-NZ" dirty="0"/>
              <a:t>Lecturer: David Rozado</a:t>
            </a:r>
            <a:endParaRPr lang="en-US" dirty="0"/>
          </a:p>
        </p:txBody>
      </p:sp>
    </p:spTree>
    <p:extLst>
      <p:ext uri="{BB962C8B-B14F-4D97-AF65-F5344CB8AC3E}">
        <p14:creationId xmlns:p14="http://schemas.microsoft.com/office/powerpoint/2010/main" val="4251563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32154"/>
          </a:xfrm>
        </p:spPr>
        <p:txBody>
          <a:bodyPr/>
          <a:lstStyle/>
          <a:p>
            <a:r>
              <a:rPr lang="en-US" dirty="0"/>
              <a:t>Tangible Abstraction example</a:t>
            </a:r>
          </a:p>
        </p:txBody>
      </p:sp>
      <p:sp>
        <p:nvSpPr>
          <p:cNvPr id="3" name="Content Placeholder 2"/>
          <p:cNvSpPr>
            <a:spLocks noGrp="1"/>
          </p:cNvSpPr>
          <p:nvPr>
            <p:ph idx="1"/>
          </p:nvPr>
        </p:nvSpPr>
        <p:spPr>
          <a:xfrm>
            <a:off x="0" y="1287743"/>
            <a:ext cx="4233806" cy="5381998"/>
          </a:xfrm>
        </p:spPr>
        <p:txBody>
          <a:bodyPr>
            <a:normAutofit fontScale="77500" lnSpcReduction="20000"/>
          </a:bodyPr>
          <a:lstStyle/>
          <a:p>
            <a:r>
              <a:rPr lang="en-US" dirty="0"/>
              <a:t>Consider an automobile </a:t>
            </a:r>
          </a:p>
          <a:p>
            <a:r>
              <a:rPr lang="en-US" dirty="0"/>
              <a:t>As a driver, a user of the car, you have certain interactions that take place in order to utilize the car for its intended purpose. </a:t>
            </a:r>
          </a:p>
          <a:p>
            <a:pPr lvl="1"/>
            <a:r>
              <a:rPr lang="en-US" dirty="0"/>
              <a:t>You get in, insert the key, start the car, shift, brake, accelerate, and steer in order to drive. 	</a:t>
            </a:r>
          </a:p>
          <a:p>
            <a:r>
              <a:rPr lang="en-US" dirty="0"/>
              <a:t>From an abstraction point of view, we can say that you are seeing the </a:t>
            </a:r>
            <a:r>
              <a:rPr lang="en-US" b="1" dirty="0"/>
              <a:t>logical perspective</a:t>
            </a:r>
            <a:r>
              <a:rPr lang="en-US" dirty="0"/>
              <a:t> of the automobile. You are using the functions provided by the car designers for the purpose of transporting you from one location to another. </a:t>
            </a:r>
          </a:p>
          <a:p>
            <a:r>
              <a:rPr lang="en-US" dirty="0"/>
              <a:t>These functions are sometimes also referred to as the </a:t>
            </a:r>
            <a:r>
              <a:rPr lang="en-US" b="1" dirty="0"/>
              <a:t>interface.</a:t>
            </a:r>
          </a:p>
          <a:p>
            <a:r>
              <a:rPr lang="en-US" dirty="0"/>
              <a:t>On the other hand, the mechanic who must repair your automobile takes a very different point of view. </a:t>
            </a:r>
          </a:p>
          <a:p>
            <a:r>
              <a:rPr lang="en-US" dirty="0"/>
              <a:t>He not only knows how to drive but must know all of the details necessary to carry out all the functions that we take for granted. </a:t>
            </a:r>
          </a:p>
          <a:p>
            <a:r>
              <a:rPr lang="en-US" dirty="0"/>
              <a:t>He needs to understand how the engine works, how the transmission shifts gears, how temperature is controlled, and so on. </a:t>
            </a:r>
          </a:p>
          <a:p>
            <a:r>
              <a:rPr lang="en-US" dirty="0"/>
              <a:t>This is known as the </a:t>
            </a:r>
            <a:r>
              <a:rPr lang="en-US" b="1" dirty="0"/>
              <a:t>physical perspective</a:t>
            </a:r>
            <a:r>
              <a:rPr lang="en-US" dirty="0"/>
              <a:t>, the details that take place “under the hood.”</a:t>
            </a:r>
          </a:p>
        </p:txBody>
      </p:sp>
      <p:pic>
        <p:nvPicPr>
          <p:cNvPr id="4" name="Picture 3"/>
          <p:cNvPicPr>
            <a:picLocks noChangeAspect="1"/>
          </p:cNvPicPr>
          <p:nvPr/>
        </p:nvPicPr>
        <p:blipFill>
          <a:blip r:embed="rId3"/>
          <a:stretch>
            <a:fillRect/>
          </a:stretch>
        </p:blipFill>
        <p:spPr>
          <a:xfrm>
            <a:off x="4233806" y="1097281"/>
            <a:ext cx="4595573" cy="2585010"/>
          </a:xfrm>
          <a:prstGeom prst="rect">
            <a:avLst/>
          </a:prstGeom>
        </p:spPr>
      </p:pic>
      <p:pic>
        <p:nvPicPr>
          <p:cNvPr id="6" name="Picture 5"/>
          <p:cNvPicPr>
            <a:picLocks noChangeAspect="1"/>
          </p:cNvPicPr>
          <p:nvPr/>
        </p:nvPicPr>
        <p:blipFill>
          <a:blip r:embed="rId4"/>
          <a:stretch>
            <a:fillRect/>
          </a:stretch>
        </p:blipFill>
        <p:spPr>
          <a:xfrm>
            <a:off x="4350815" y="3804354"/>
            <a:ext cx="4361554" cy="2865387"/>
          </a:xfrm>
          <a:prstGeom prst="rect">
            <a:avLst/>
          </a:prstGeom>
        </p:spPr>
      </p:pic>
    </p:spTree>
    <p:extLst>
      <p:ext uri="{BB962C8B-B14F-4D97-AF65-F5344CB8AC3E}">
        <p14:creationId xmlns:p14="http://schemas.microsoft.com/office/powerpoint/2010/main" val="1658726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300197" cy="572765"/>
          </a:xfrm>
        </p:spPr>
        <p:txBody>
          <a:bodyPr/>
          <a:lstStyle/>
          <a:p>
            <a:r>
              <a:rPr lang="en-US" dirty="0"/>
              <a:t>Abstraction example applied to IT</a:t>
            </a:r>
          </a:p>
        </p:txBody>
      </p:sp>
      <p:sp>
        <p:nvSpPr>
          <p:cNvPr id="3" name="Content Placeholder 2"/>
          <p:cNvSpPr>
            <a:spLocks noGrp="1"/>
          </p:cNvSpPr>
          <p:nvPr>
            <p:ph idx="1"/>
          </p:nvPr>
        </p:nvSpPr>
        <p:spPr>
          <a:xfrm>
            <a:off x="198344" y="1290918"/>
            <a:ext cx="5029872" cy="4886045"/>
          </a:xfrm>
        </p:spPr>
        <p:txBody>
          <a:bodyPr>
            <a:normAutofit fontScale="92500" lnSpcReduction="10000"/>
          </a:bodyPr>
          <a:lstStyle/>
          <a:p>
            <a:r>
              <a:rPr lang="en-US" dirty="0" smtClean="0"/>
              <a:t>A similar analogy occurs when using computers</a:t>
            </a:r>
            <a:endParaRPr lang="en-US" dirty="0"/>
          </a:p>
          <a:p>
            <a:r>
              <a:rPr lang="en-US" dirty="0"/>
              <a:t>Most people use computers to write documents, send and receive email, surf the web, play music, store images, and play games without any knowledge of the details that take place to allow those types of applications to work. </a:t>
            </a:r>
          </a:p>
          <a:p>
            <a:r>
              <a:rPr lang="en-US" dirty="0"/>
              <a:t>They view computers from a logical or user perspective. </a:t>
            </a:r>
          </a:p>
          <a:p>
            <a:r>
              <a:rPr lang="en-US" dirty="0"/>
              <a:t>Computer scientists, programmers, technology support staff, and system administrators take a very different view of the computer. </a:t>
            </a:r>
          </a:p>
          <a:p>
            <a:r>
              <a:rPr lang="en-US" dirty="0"/>
              <a:t>They must know the details of how operating systems work, how network protocols are configured, and how to code various scripts that control function. </a:t>
            </a:r>
          </a:p>
          <a:p>
            <a:r>
              <a:rPr lang="en-US" dirty="0"/>
              <a:t>They must be able to control the low-level details that a user simply assumes.</a:t>
            </a:r>
          </a:p>
        </p:txBody>
      </p:sp>
      <p:pic>
        <p:nvPicPr>
          <p:cNvPr id="4" name="Picture 3"/>
          <p:cNvPicPr>
            <a:picLocks noChangeAspect="1"/>
          </p:cNvPicPr>
          <p:nvPr/>
        </p:nvPicPr>
        <p:blipFill>
          <a:blip r:embed="rId2"/>
          <a:stretch>
            <a:fillRect/>
          </a:stretch>
        </p:blipFill>
        <p:spPr>
          <a:xfrm>
            <a:off x="5228216" y="3620844"/>
            <a:ext cx="3801539" cy="3102623"/>
          </a:xfrm>
          <a:prstGeom prst="rect">
            <a:avLst/>
          </a:prstGeom>
        </p:spPr>
      </p:pic>
      <p:pic>
        <p:nvPicPr>
          <p:cNvPr id="5" name="Picture 4"/>
          <p:cNvPicPr>
            <a:picLocks noChangeAspect="1"/>
          </p:cNvPicPr>
          <p:nvPr/>
        </p:nvPicPr>
        <p:blipFill>
          <a:blip r:embed="rId3"/>
          <a:stretch>
            <a:fillRect/>
          </a:stretch>
        </p:blipFill>
        <p:spPr>
          <a:xfrm>
            <a:off x="5525368" y="1484395"/>
            <a:ext cx="3207235" cy="2136449"/>
          </a:xfrm>
          <a:prstGeom prst="rect">
            <a:avLst/>
          </a:prstGeom>
        </p:spPr>
      </p:pic>
    </p:spTree>
    <p:extLst>
      <p:ext uri="{BB962C8B-B14F-4D97-AF65-F5344CB8AC3E}">
        <p14:creationId xmlns:p14="http://schemas.microsoft.com/office/powerpoint/2010/main" val="2950630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992"/>
            <a:ext cx="7886700" cy="723135"/>
          </a:xfrm>
        </p:spPr>
        <p:txBody>
          <a:bodyPr>
            <a:normAutofit fontScale="90000"/>
          </a:bodyPr>
          <a:lstStyle/>
          <a:p>
            <a:r>
              <a:rPr lang="en-US" dirty="0"/>
              <a:t>Abstraction hierarchies within computer science </a:t>
            </a:r>
          </a:p>
        </p:txBody>
      </p:sp>
      <p:sp>
        <p:nvSpPr>
          <p:cNvPr id="3" name="Content Placeholder 2"/>
          <p:cNvSpPr>
            <a:spLocks noGrp="1"/>
          </p:cNvSpPr>
          <p:nvPr>
            <p:ph idx="1"/>
          </p:nvPr>
        </p:nvSpPr>
        <p:spPr>
          <a:xfrm>
            <a:off x="435013" y="1036482"/>
            <a:ext cx="8614690" cy="3917253"/>
          </a:xfrm>
        </p:spPr>
        <p:txBody>
          <a:bodyPr>
            <a:normAutofit fontScale="70000" lnSpcReduction="20000"/>
          </a:bodyPr>
          <a:lstStyle/>
          <a:p>
            <a:r>
              <a:rPr lang="en-US" dirty="0"/>
              <a:t>The common point for both of these examples is that the user of the abstraction, sometimes also called the client, does not need to know the details as long as the user is aware of the way the interface works. </a:t>
            </a:r>
          </a:p>
          <a:p>
            <a:endParaRPr lang="en-US" dirty="0"/>
          </a:p>
          <a:p>
            <a:r>
              <a:rPr lang="en-US" dirty="0"/>
              <a:t>This interface is the way we as users communicate with the underlying complexities of the implementation. </a:t>
            </a:r>
          </a:p>
          <a:p>
            <a:endParaRPr lang="en-US" dirty="0"/>
          </a:p>
          <a:p>
            <a:r>
              <a:rPr lang="en-US" dirty="0"/>
              <a:t>Abstractions can be used at different layers of a computing system</a:t>
            </a:r>
          </a:p>
          <a:p>
            <a:pPr lvl="1"/>
            <a:r>
              <a:rPr lang="en-US" dirty="0"/>
              <a:t>Compilers</a:t>
            </a:r>
          </a:p>
          <a:p>
            <a:pPr lvl="1"/>
            <a:r>
              <a:rPr lang="en-US" dirty="0"/>
              <a:t>Programming languages</a:t>
            </a:r>
          </a:p>
          <a:p>
            <a:pPr lvl="1"/>
            <a:r>
              <a:rPr lang="en-US" dirty="0"/>
              <a:t>Functions</a:t>
            </a:r>
          </a:p>
          <a:p>
            <a:pPr lvl="1"/>
            <a:r>
              <a:rPr lang="en-US" dirty="0"/>
              <a:t>Classes</a:t>
            </a:r>
          </a:p>
          <a:p>
            <a:pPr lvl="1"/>
            <a:r>
              <a:rPr lang="en-US" dirty="0"/>
              <a:t>Libraries</a:t>
            </a:r>
          </a:p>
          <a:p>
            <a:pPr lvl="1"/>
            <a:r>
              <a:rPr lang="en-US" dirty="0"/>
              <a:t>Frameworks</a:t>
            </a:r>
          </a:p>
          <a:p>
            <a:pPr lvl="1"/>
            <a:r>
              <a:rPr lang="en-US" dirty="0"/>
              <a:t>…</a:t>
            </a:r>
          </a:p>
          <a:p>
            <a:r>
              <a:rPr lang="en-US" dirty="0"/>
              <a:t>Consider two alternative ways of computing the square of the number</a:t>
            </a:r>
          </a:p>
          <a:p>
            <a:pPr lvl="1"/>
            <a:r>
              <a:rPr lang="en-US" dirty="0"/>
              <a:t>The Python math module</a:t>
            </a:r>
          </a:p>
          <a:p>
            <a:pPr lvl="1"/>
            <a:r>
              <a:rPr lang="en-US" dirty="0"/>
              <a:t>Newton’s method</a:t>
            </a:r>
          </a:p>
        </p:txBody>
      </p:sp>
      <p:pic>
        <p:nvPicPr>
          <p:cNvPr id="6" name="Picture 5"/>
          <p:cNvPicPr>
            <a:picLocks noChangeAspect="1"/>
          </p:cNvPicPr>
          <p:nvPr/>
        </p:nvPicPr>
        <p:blipFill>
          <a:blip r:embed="rId2"/>
          <a:stretch>
            <a:fillRect/>
          </a:stretch>
        </p:blipFill>
        <p:spPr>
          <a:xfrm>
            <a:off x="4294081" y="4493205"/>
            <a:ext cx="4221269" cy="2364795"/>
          </a:xfrm>
          <a:prstGeom prst="rect">
            <a:avLst/>
          </a:prstGeom>
        </p:spPr>
      </p:pic>
      <p:pic>
        <p:nvPicPr>
          <p:cNvPr id="7" name="Picture 6"/>
          <p:cNvPicPr>
            <a:picLocks noChangeAspect="1"/>
          </p:cNvPicPr>
          <p:nvPr/>
        </p:nvPicPr>
        <p:blipFill>
          <a:blip r:embed="rId3"/>
          <a:stretch>
            <a:fillRect/>
          </a:stretch>
        </p:blipFill>
        <p:spPr>
          <a:xfrm>
            <a:off x="1104563" y="5216833"/>
            <a:ext cx="1897846" cy="1076390"/>
          </a:xfrm>
          <a:prstGeom prst="rect">
            <a:avLst/>
          </a:prstGeom>
        </p:spPr>
      </p:pic>
      <p:pic>
        <p:nvPicPr>
          <p:cNvPr id="8" name="Picture 7"/>
          <p:cNvPicPr>
            <a:picLocks noChangeAspect="1"/>
          </p:cNvPicPr>
          <p:nvPr/>
        </p:nvPicPr>
        <p:blipFill>
          <a:blip r:embed="rId4"/>
          <a:stretch>
            <a:fillRect/>
          </a:stretch>
        </p:blipFill>
        <p:spPr>
          <a:xfrm>
            <a:off x="6746774" y="2743200"/>
            <a:ext cx="2302929" cy="1727197"/>
          </a:xfrm>
          <a:prstGeom prst="rect">
            <a:avLst/>
          </a:prstGeom>
        </p:spPr>
      </p:pic>
    </p:spTree>
    <p:extLst>
      <p:ext uri="{BB962C8B-B14F-4D97-AF65-F5344CB8AC3E}">
        <p14:creationId xmlns:p14="http://schemas.microsoft.com/office/powerpoint/2010/main" val="33016008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60032"/>
          </a:xfrm>
        </p:spPr>
        <p:txBody>
          <a:bodyPr/>
          <a:lstStyle/>
          <a:p>
            <a:r>
              <a:rPr lang="en-US" dirty="0"/>
              <a:t>The usefulness of abstractions</a:t>
            </a:r>
          </a:p>
        </p:txBody>
      </p:sp>
      <p:sp>
        <p:nvSpPr>
          <p:cNvPr id="3" name="Content Placeholder 2"/>
          <p:cNvSpPr>
            <a:spLocks noGrp="1"/>
          </p:cNvSpPr>
          <p:nvPr>
            <p:ph idx="1"/>
          </p:nvPr>
        </p:nvSpPr>
        <p:spPr>
          <a:xfrm>
            <a:off x="628650" y="1226372"/>
            <a:ext cx="7886700" cy="4950591"/>
          </a:xfrm>
        </p:spPr>
        <p:txBody>
          <a:bodyPr>
            <a:normAutofit/>
          </a:bodyPr>
          <a:lstStyle/>
          <a:p>
            <a:r>
              <a:rPr lang="en-US" dirty="0"/>
              <a:t>The difficulty that often arises for software developers is the fact that computational problems and their solutions tend to be complex </a:t>
            </a:r>
          </a:p>
          <a:p>
            <a:r>
              <a:rPr lang="en-US" dirty="0"/>
              <a:t>Simple, language-provided constructs and data types, although certainly sufficient to represent complex solutions, are typically at a disadvantage as we work through the problem-solving process </a:t>
            </a:r>
          </a:p>
          <a:p>
            <a:r>
              <a:rPr lang="en-US" dirty="0"/>
              <a:t>We need ways to control this complexity and assist with the creation of solutions </a:t>
            </a:r>
          </a:p>
          <a:p>
            <a:r>
              <a:rPr lang="en-US" dirty="0"/>
              <a:t>To manage the complexity of problems and the problem-solving process, computer scientists use </a:t>
            </a:r>
            <a:r>
              <a:rPr lang="en-US" b="1" dirty="0"/>
              <a:t>abstractions</a:t>
            </a:r>
            <a:r>
              <a:rPr lang="en-US" dirty="0"/>
              <a:t> to allow them to focus on the “big picture” without getting lost in the details. </a:t>
            </a:r>
          </a:p>
          <a:p>
            <a:r>
              <a:rPr lang="en-US" dirty="0"/>
              <a:t>By creating models of the problem domain, we are able to utilize a better and more efficient problem-solving process</a:t>
            </a:r>
            <a:r>
              <a:rPr lang="en-US" dirty="0" smtClean="0"/>
              <a:t>.</a:t>
            </a:r>
          </a:p>
          <a:p>
            <a:r>
              <a:rPr lang="en-US" dirty="0" smtClean="0"/>
              <a:t>2 main types of abstraction in computer science </a:t>
            </a:r>
          </a:p>
          <a:p>
            <a:pPr lvl="1"/>
            <a:r>
              <a:rPr lang="en-US" dirty="0" smtClean="0"/>
              <a:t>Procedural abstraction</a:t>
            </a:r>
          </a:p>
          <a:p>
            <a:pPr lvl="1"/>
            <a:r>
              <a:rPr lang="en-US" dirty="0" smtClean="0"/>
              <a:t>Data abstraction	</a:t>
            </a:r>
            <a:endParaRPr lang="en-US" dirty="0"/>
          </a:p>
        </p:txBody>
      </p:sp>
    </p:spTree>
    <p:extLst>
      <p:ext uri="{BB962C8B-B14F-4D97-AF65-F5344CB8AC3E}">
        <p14:creationId xmlns:p14="http://schemas.microsoft.com/office/powerpoint/2010/main" val="4061934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71489"/>
            <a:ext cx="7886700" cy="603062"/>
          </a:xfrm>
        </p:spPr>
        <p:txBody>
          <a:bodyPr/>
          <a:lstStyle/>
          <a:p>
            <a:r>
              <a:rPr lang="en-US" dirty="0"/>
              <a:t>Procedural abstraction</a:t>
            </a:r>
          </a:p>
        </p:txBody>
      </p:sp>
      <p:sp>
        <p:nvSpPr>
          <p:cNvPr id="3" name="Content Placeholder 2"/>
          <p:cNvSpPr>
            <a:spLocks noGrp="1"/>
          </p:cNvSpPr>
          <p:nvPr>
            <p:ph idx="1"/>
          </p:nvPr>
        </p:nvSpPr>
        <p:spPr>
          <a:xfrm>
            <a:off x="628650" y="1054249"/>
            <a:ext cx="7886700" cy="5122714"/>
          </a:xfrm>
        </p:spPr>
        <p:txBody>
          <a:bodyPr/>
          <a:lstStyle/>
          <a:p>
            <a:r>
              <a:rPr lang="en-US" dirty="0" smtClean="0"/>
              <a:t>A wrapper/encapsulation around an algorithm</a:t>
            </a:r>
          </a:p>
          <a:p>
            <a:r>
              <a:rPr lang="en-US" dirty="0" smtClean="0"/>
              <a:t>In the example below, we </a:t>
            </a:r>
            <a:r>
              <a:rPr lang="en-US" dirty="0"/>
              <a:t>do not necessarily know how the square root is being calculated, but we know what the function is called and how to use it.</a:t>
            </a:r>
          </a:p>
          <a:p>
            <a:r>
              <a:rPr lang="en-US" dirty="0"/>
              <a:t>If we perform the import correctly, we can assume that the function will provide us with the correct results. </a:t>
            </a:r>
          </a:p>
          <a:p>
            <a:r>
              <a:rPr lang="en-US" dirty="0"/>
              <a:t>We know that someone implemented a solution to the square root problem but we only need to know how to use it. </a:t>
            </a:r>
          </a:p>
          <a:p>
            <a:r>
              <a:rPr lang="en-US" dirty="0"/>
              <a:t>This is sometimes referred to as a “</a:t>
            </a:r>
            <a:r>
              <a:rPr lang="en-US" b="1" dirty="0"/>
              <a:t>black box</a:t>
            </a:r>
            <a:r>
              <a:rPr lang="en-US" dirty="0"/>
              <a:t>” view of a process. </a:t>
            </a:r>
          </a:p>
          <a:p>
            <a:r>
              <a:rPr lang="en-US" dirty="0"/>
              <a:t>We simply describe the interface: the name of the function, what is needed (the parameters), and what will be returned. The details are hidden inside</a:t>
            </a:r>
          </a:p>
        </p:txBody>
      </p:sp>
      <p:pic>
        <p:nvPicPr>
          <p:cNvPr id="4" name="Picture 3"/>
          <p:cNvPicPr>
            <a:picLocks noChangeAspect="1"/>
          </p:cNvPicPr>
          <p:nvPr/>
        </p:nvPicPr>
        <p:blipFill>
          <a:blip r:embed="rId2"/>
          <a:stretch>
            <a:fillRect/>
          </a:stretch>
        </p:blipFill>
        <p:spPr>
          <a:xfrm>
            <a:off x="3946272" y="4917589"/>
            <a:ext cx="4763866" cy="1710862"/>
          </a:xfrm>
          <a:prstGeom prst="rect">
            <a:avLst/>
          </a:prstGeom>
        </p:spPr>
      </p:pic>
      <p:pic>
        <p:nvPicPr>
          <p:cNvPr id="5" name="Picture 4"/>
          <p:cNvPicPr>
            <a:picLocks noChangeAspect="1"/>
          </p:cNvPicPr>
          <p:nvPr/>
        </p:nvPicPr>
        <p:blipFill>
          <a:blip r:embed="rId3"/>
          <a:stretch>
            <a:fillRect/>
          </a:stretch>
        </p:blipFill>
        <p:spPr>
          <a:xfrm>
            <a:off x="1061533" y="5306313"/>
            <a:ext cx="1897846" cy="1076390"/>
          </a:xfrm>
          <a:prstGeom prst="rect">
            <a:avLst/>
          </a:prstGeom>
        </p:spPr>
      </p:pic>
    </p:spTree>
    <p:extLst>
      <p:ext uri="{BB962C8B-B14F-4D97-AF65-F5344CB8AC3E}">
        <p14:creationId xmlns:p14="http://schemas.microsoft.com/office/powerpoint/2010/main" val="3113726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06243"/>
          </a:xfrm>
        </p:spPr>
        <p:txBody>
          <a:bodyPr>
            <a:normAutofit fontScale="90000"/>
          </a:bodyPr>
          <a:lstStyle/>
          <a:p>
            <a:r>
              <a:rPr lang="en-US" dirty="0"/>
              <a:t>Data abstractions</a:t>
            </a:r>
          </a:p>
        </p:txBody>
      </p:sp>
      <p:sp>
        <p:nvSpPr>
          <p:cNvPr id="3" name="Content Placeholder 2"/>
          <p:cNvSpPr>
            <a:spLocks noGrp="1"/>
          </p:cNvSpPr>
          <p:nvPr>
            <p:ph idx="1"/>
          </p:nvPr>
        </p:nvSpPr>
        <p:spPr>
          <a:xfrm>
            <a:off x="248194" y="1151068"/>
            <a:ext cx="5412523" cy="5025895"/>
          </a:xfrm>
        </p:spPr>
        <p:txBody>
          <a:bodyPr>
            <a:normAutofit fontScale="92500" lnSpcReduction="20000"/>
          </a:bodyPr>
          <a:lstStyle/>
          <a:p>
            <a:r>
              <a:rPr lang="en-US" dirty="0" smtClean="0"/>
              <a:t>We </a:t>
            </a:r>
            <a:r>
              <a:rPr lang="en-US" dirty="0"/>
              <a:t>referred to procedural abstraction as a process that hides the details of a particular function to allow the user or client to view it at a very high level</a:t>
            </a:r>
          </a:p>
          <a:p>
            <a:r>
              <a:rPr lang="en-US" dirty="0"/>
              <a:t>A similar idea is a </a:t>
            </a:r>
            <a:r>
              <a:rPr lang="en-US" b="1" dirty="0"/>
              <a:t>data abstraction</a:t>
            </a:r>
            <a:r>
              <a:rPr lang="en-US" dirty="0"/>
              <a:t> </a:t>
            </a:r>
          </a:p>
          <a:p>
            <a:r>
              <a:rPr lang="en-US" dirty="0"/>
              <a:t>An </a:t>
            </a:r>
            <a:r>
              <a:rPr lang="en-US" b="1" dirty="0"/>
              <a:t>abstract data type</a:t>
            </a:r>
            <a:r>
              <a:rPr lang="en-US" dirty="0"/>
              <a:t>, sometimes abbreviated ADT, is a logical description of how we view the data and the operations that are allowed without regard to how they will be implemented </a:t>
            </a:r>
          </a:p>
          <a:p>
            <a:r>
              <a:rPr lang="en-US" dirty="0"/>
              <a:t>This means that we are concerned only with what the data is representing and not with how it will eventually be constructed </a:t>
            </a:r>
          </a:p>
          <a:p>
            <a:r>
              <a:rPr lang="en-US" dirty="0"/>
              <a:t>By providing this level of abstraction, we are creating an </a:t>
            </a:r>
            <a:r>
              <a:rPr lang="en-US" b="1" dirty="0"/>
              <a:t>encapsulation</a:t>
            </a:r>
            <a:r>
              <a:rPr lang="en-US" dirty="0"/>
              <a:t> around the data. </a:t>
            </a:r>
          </a:p>
          <a:p>
            <a:pPr lvl="1"/>
            <a:r>
              <a:rPr lang="en-US" dirty="0"/>
              <a:t>The idea is that by encapsulating the details of the implementation, we are hiding them from the user’s view </a:t>
            </a:r>
          </a:p>
          <a:p>
            <a:pPr lvl="1"/>
            <a:r>
              <a:rPr lang="en-US" dirty="0"/>
              <a:t>This is called </a:t>
            </a:r>
            <a:r>
              <a:rPr lang="en-US" b="1" dirty="0"/>
              <a:t>information hiding</a:t>
            </a:r>
            <a:r>
              <a:rPr lang="en-US" dirty="0"/>
              <a:t>.</a:t>
            </a:r>
          </a:p>
          <a:p>
            <a:pPr lvl="1"/>
            <a:r>
              <a:rPr lang="en-US" dirty="0"/>
              <a:t>This provides an </a:t>
            </a:r>
            <a:r>
              <a:rPr lang="en-US" b="1" dirty="0"/>
              <a:t>implementation-independent</a:t>
            </a:r>
            <a:r>
              <a:rPr lang="en-US" dirty="0"/>
              <a:t> view of the data. </a:t>
            </a:r>
          </a:p>
          <a:p>
            <a:pPr lvl="1"/>
            <a:endParaRPr lang="en-US" dirty="0"/>
          </a:p>
        </p:txBody>
      </p:sp>
      <p:pic>
        <p:nvPicPr>
          <p:cNvPr id="4" name="Picture 3"/>
          <p:cNvPicPr>
            <a:picLocks noChangeAspect="1"/>
          </p:cNvPicPr>
          <p:nvPr/>
        </p:nvPicPr>
        <p:blipFill>
          <a:blip r:embed="rId3"/>
          <a:stretch>
            <a:fillRect/>
          </a:stretch>
        </p:blipFill>
        <p:spPr>
          <a:xfrm>
            <a:off x="5660717" y="1690689"/>
            <a:ext cx="3483283" cy="3737831"/>
          </a:xfrm>
          <a:prstGeom prst="rect">
            <a:avLst/>
          </a:prstGeom>
        </p:spPr>
      </p:pic>
    </p:spTree>
    <p:extLst>
      <p:ext uri="{BB962C8B-B14F-4D97-AF65-F5344CB8AC3E}">
        <p14:creationId xmlns:p14="http://schemas.microsoft.com/office/powerpoint/2010/main" val="15135449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484728"/>
          </a:xfrm>
        </p:spPr>
        <p:txBody>
          <a:bodyPr>
            <a:normAutofit fontScale="90000"/>
          </a:bodyPr>
          <a:lstStyle/>
          <a:p>
            <a:r>
              <a:rPr lang="en-US" dirty="0"/>
              <a:t>Why study algorithms?</a:t>
            </a:r>
          </a:p>
        </p:txBody>
      </p:sp>
      <p:sp>
        <p:nvSpPr>
          <p:cNvPr id="3" name="Content Placeholder 2"/>
          <p:cNvSpPr>
            <a:spLocks noGrp="1"/>
          </p:cNvSpPr>
          <p:nvPr>
            <p:ph idx="1"/>
          </p:nvPr>
        </p:nvSpPr>
        <p:spPr>
          <a:xfrm>
            <a:off x="628650" y="1301675"/>
            <a:ext cx="7886700" cy="4875288"/>
          </a:xfrm>
        </p:spPr>
        <p:txBody>
          <a:bodyPr>
            <a:normAutofit fontScale="92500" lnSpcReduction="20000"/>
          </a:bodyPr>
          <a:lstStyle/>
          <a:p>
            <a:pPr marL="457200" indent="-457200">
              <a:buFont typeface="+mj-lt"/>
              <a:buAutoNum type="arabicPeriod"/>
            </a:pPr>
            <a:r>
              <a:rPr lang="en-US" dirty="0"/>
              <a:t>Most classical algorithms are quite general and a need for a certain one can come up many times over the course of a software developer career</a:t>
            </a:r>
          </a:p>
          <a:p>
            <a:pPr lvl="1"/>
            <a:r>
              <a:rPr lang="en-US" dirty="0"/>
              <a:t>If you are stuck on a computational problem, most likely there will be a published algorithm somewhere that could help you</a:t>
            </a:r>
          </a:p>
          <a:p>
            <a:pPr lvl="1"/>
            <a:r>
              <a:rPr lang="en-US" dirty="0" smtClean="0"/>
              <a:t>However</a:t>
            </a:r>
            <a:r>
              <a:rPr lang="en-US" dirty="0"/>
              <a:t>, if you haven't studied them too much and hence do not know that the particular one you need exists, you are going to waste time figuring out how to handle the situation, and then probably write a sub-optimal solution to the problem as well</a:t>
            </a:r>
          </a:p>
          <a:p>
            <a:pPr marL="457200" indent="-457200">
              <a:buFont typeface="+mj-lt"/>
              <a:buAutoNum type="arabicPeriod"/>
            </a:pPr>
            <a:endParaRPr lang="en-US" dirty="0"/>
          </a:p>
          <a:p>
            <a:pPr marL="457200" indent="-457200">
              <a:buFont typeface="+mj-lt"/>
              <a:buAutoNum type="arabicPeriod"/>
            </a:pPr>
            <a:r>
              <a:rPr lang="en-US" dirty="0"/>
              <a:t>It will increase your problem solving and </a:t>
            </a:r>
            <a:r>
              <a:rPr lang="en-US" dirty="0" smtClean="0"/>
              <a:t>logical </a:t>
            </a:r>
            <a:r>
              <a:rPr lang="en-US" dirty="0"/>
              <a:t>skills, therefore meaning that studying them will benefit you even if you never need to implement any algorithm that you read about during your study</a:t>
            </a:r>
          </a:p>
          <a:p>
            <a:pPr lvl="1"/>
            <a:r>
              <a:rPr lang="en-US" dirty="0"/>
              <a:t>If you study and understand why computational problems have been solved in certain ways, then that will have a massively positive effect on how you approach </a:t>
            </a:r>
            <a:r>
              <a:rPr lang="en-US" dirty="0" smtClean="0"/>
              <a:t>your own computational problems in </a:t>
            </a:r>
            <a:r>
              <a:rPr lang="en-US" dirty="0"/>
              <a:t>the future, both in software development and other areas of life</a:t>
            </a:r>
          </a:p>
          <a:p>
            <a:pPr marL="457200" indent="-457200">
              <a:buFont typeface="+mj-lt"/>
              <a:buAutoNum type="arabicPeriod"/>
            </a:pPr>
            <a:endParaRPr lang="en-US" dirty="0"/>
          </a:p>
          <a:p>
            <a:pPr marL="457200" indent="-457200">
              <a:buFont typeface="+mj-lt"/>
              <a:buAutoNum type="arabicPeriod"/>
            </a:pPr>
            <a:r>
              <a:rPr lang="en-US" dirty="0"/>
              <a:t>Many software developer job interviews are technical in nature, and so you will likely be questioned on technical issues around algorithms and data structures that are relevant for the job</a:t>
            </a:r>
          </a:p>
        </p:txBody>
      </p:sp>
    </p:spTree>
    <p:extLst>
      <p:ext uri="{BB962C8B-B14F-4D97-AF65-F5344CB8AC3E}">
        <p14:creationId xmlns:p14="http://schemas.microsoft.com/office/powerpoint/2010/main" val="2007121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algorithms</a:t>
            </a:r>
          </a:p>
        </p:txBody>
      </p:sp>
      <p:sp>
        <p:nvSpPr>
          <p:cNvPr id="3" name="Content Placeholder 2"/>
          <p:cNvSpPr>
            <a:spLocks noGrp="1"/>
          </p:cNvSpPr>
          <p:nvPr>
            <p:ph idx="1"/>
          </p:nvPr>
        </p:nvSpPr>
        <p:spPr>
          <a:xfrm>
            <a:off x="628650" y="1879413"/>
            <a:ext cx="7886700" cy="4782644"/>
          </a:xfrm>
        </p:spPr>
        <p:txBody>
          <a:bodyPr>
            <a:normAutofit fontScale="92500" lnSpcReduction="20000"/>
          </a:bodyPr>
          <a:lstStyle/>
          <a:p>
            <a:r>
              <a:rPr lang="en-US" dirty="0"/>
              <a:t>Algorithms are often quite different from one                                                                                       another. </a:t>
            </a:r>
          </a:p>
          <a:p>
            <a:r>
              <a:rPr lang="en-US" dirty="0"/>
              <a:t>Consider the example of </a:t>
            </a:r>
            <a:r>
              <a:rPr lang="en-US" dirty="0" err="1">
                <a:latin typeface="Consolas" panose="020B0609020204030204" pitchFamily="49" charset="0"/>
                <a:cs typeface="Consolas" panose="020B0609020204030204" pitchFamily="49" charset="0"/>
              </a:rPr>
              <a:t>sqrt</a:t>
            </a:r>
            <a:r>
              <a:rPr lang="en-US" dirty="0"/>
              <a:t> seen earlier. </a:t>
            </a:r>
          </a:p>
          <a:p>
            <a:r>
              <a:rPr lang="en-US" dirty="0"/>
              <a:t>It is entirely possible that there are many different ways to implement the details to compute the square root function. </a:t>
            </a:r>
          </a:p>
          <a:p>
            <a:r>
              <a:rPr lang="en-US" dirty="0"/>
              <a:t>One algorithm may use many fewer resources than another. </a:t>
            </a:r>
          </a:p>
          <a:p>
            <a:pPr lvl="1"/>
            <a:r>
              <a:rPr lang="en-US" dirty="0"/>
              <a:t>For instance, one algorithm might take 10 times as long to return the result as the other. </a:t>
            </a:r>
          </a:p>
          <a:p>
            <a:r>
              <a:rPr lang="en-US" dirty="0"/>
              <a:t>We would like to have some way to compare these two solutions. </a:t>
            </a:r>
          </a:p>
          <a:p>
            <a:r>
              <a:rPr lang="en-US" dirty="0"/>
              <a:t>Even though they both work, one is perhaps “better” than the other. </a:t>
            </a:r>
          </a:p>
          <a:p>
            <a:pPr lvl="1"/>
            <a:r>
              <a:rPr lang="en-US" i="1" dirty="0"/>
              <a:t>Better</a:t>
            </a:r>
            <a:r>
              <a:rPr lang="en-US" dirty="0"/>
              <a:t> often means it takes less CPU or memory resources</a:t>
            </a:r>
          </a:p>
          <a:p>
            <a:r>
              <a:rPr lang="en-US" dirty="0"/>
              <a:t>As we study algorithms, we can learn analysis techniques that allow us to compare and contrast solutions based solely on their own characteristics, not the characteristics of the program or computer used to implement them.</a:t>
            </a:r>
          </a:p>
          <a:p>
            <a:r>
              <a:rPr lang="en-US" dirty="0"/>
              <a:t>In the worst case scenario, we may have a problem that is intractable, meaning that there is no algorithm that can solve the problem in a realistic amount of time. </a:t>
            </a:r>
          </a:p>
          <a:p>
            <a:r>
              <a:rPr lang="en-US" dirty="0"/>
              <a:t>There will often be trade-offs that we will need to identify and decide upon. </a:t>
            </a:r>
          </a:p>
          <a:p>
            <a:endParaRPr lang="en-US" dirty="0"/>
          </a:p>
          <a:p>
            <a:endParaRPr lang="en-US" dirty="0"/>
          </a:p>
        </p:txBody>
      </p:sp>
      <p:pic>
        <p:nvPicPr>
          <p:cNvPr id="4" name="Picture 3"/>
          <p:cNvPicPr>
            <a:picLocks noChangeAspect="1"/>
          </p:cNvPicPr>
          <p:nvPr/>
        </p:nvPicPr>
        <p:blipFill>
          <a:blip r:embed="rId2"/>
          <a:stretch>
            <a:fillRect/>
          </a:stretch>
        </p:blipFill>
        <p:spPr>
          <a:xfrm>
            <a:off x="5767964" y="96817"/>
            <a:ext cx="3376036" cy="2584525"/>
          </a:xfrm>
          <a:prstGeom prst="rect">
            <a:avLst/>
          </a:prstGeom>
        </p:spPr>
      </p:pic>
    </p:spTree>
    <p:extLst>
      <p:ext uri="{BB962C8B-B14F-4D97-AF65-F5344CB8AC3E}">
        <p14:creationId xmlns:p14="http://schemas.microsoft.com/office/powerpoint/2010/main" val="13584264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2246"/>
            <a:ext cx="7886700" cy="398667"/>
          </a:xfrm>
        </p:spPr>
        <p:txBody>
          <a:bodyPr>
            <a:normAutofit fontScale="90000"/>
          </a:bodyPr>
          <a:lstStyle/>
          <a:p>
            <a:r>
              <a:rPr lang="en-US" sz="2400" dirty="0"/>
              <a:t>Deterministic versus nondeterministic Turing machines</a:t>
            </a:r>
          </a:p>
        </p:txBody>
      </p:sp>
      <p:sp>
        <p:nvSpPr>
          <p:cNvPr id="3" name="Content Placeholder 2"/>
          <p:cNvSpPr>
            <a:spLocks noGrp="1"/>
          </p:cNvSpPr>
          <p:nvPr>
            <p:ph idx="1"/>
          </p:nvPr>
        </p:nvSpPr>
        <p:spPr>
          <a:xfrm>
            <a:off x="411144" y="774551"/>
            <a:ext cx="8321712" cy="3151990"/>
          </a:xfrm>
        </p:spPr>
        <p:txBody>
          <a:bodyPr>
            <a:normAutofit/>
          </a:bodyPr>
          <a:lstStyle/>
          <a:p>
            <a:r>
              <a:rPr lang="en-US" dirty="0"/>
              <a:t>A deterministic Turing machine is the sort of computer we encounter in everyday life</a:t>
            </a:r>
          </a:p>
          <a:p>
            <a:r>
              <a:rPr lang="en-US" dirty="0"/>
              <a:t>A non-deterministic Turing machine is a machine that comes with unlimited parallelism </a:t>
            </a:r>
          </a:p>
          <a:p>
            <a:r>
              <a:rPr lang="en-US" dirty="0"/>
              <a:t>For example, if you come to a fork on a road, you can either take the left road or the right road. That is how a deterministic Turing machine operates </a:t>
            </a:r>
          </a:p>
          <a:p>
            <a:r>
              <a:rPr lang="en-US" dirty="0"/>
              <a:t>But since non-deterministic Turing machine has unlimited parallelism, it can take both the roads simultaneously </a:t>
            </a:r>
          </a:p>
        </p:txBody>
      </p:sp>
      <p:pic>
        <p:nvPicPr>
          <p:cNvPr id="4" name="Picture 3"/>
          <p:cNvPicPr>
            <a:picLocks noChangeAspect="1"/>
          </p:cNvPicPr>
          <p:nvPr/>
        </p:nvPicPr>
        <p:blipFill>
          <a:blip r:embed="rId3"/>
          <a:stretch>
            <a:fillRect/>
          </a:stretch>
        </p:blipFill>
        <p:spPr>
          <a:xfrm>
            <a:off x="4239806" y="3926541"/>
            <a:ext cx="4493050" cy="2737821"/>
          </a:xfrm>
          <a:prstGeom prst="rect">
            <a:avLst/>
          </a:prstGeom>
        </p:spPr>
      </p:pic>
      <p:pic>
        <p:nvPicPr>
          <p:cNvPr id="6" name="Picture 5"/>
          <p:cNvPicPr>
            <a:picLocks noChangeAspect="1"/>
          </p:cNvPicPr>
          <p:nvPr/>
        </p:nvPicPr>
        <p:blipFill rotWithShape="1">
          <a:blip r:embed="rId4"/>
          <a:srcRect l="19257"/>
          <a:stretch/>
        </p:blipFill>
        <p:spPr>
          <a:xfrm>
            <a:off x="796834" y="4036634"/>
            <a:ext cx="2711156" cy="2517635"/>
          </a:xfrm>
          <a:prstGeom prst="rect">
            <a:avLst/>
          </a:prstGeom>
        </p:spPr>
      </p:pic>
    </p:spTree>
    <p:extLst>
      <p:ext uri="{BB962C8B-B14F-4D97-AF65-F5344CB8AC3E}">
        <p14:creationId xmlns:p14="http://schemas.microsoft.com/office/powerpoint/2010/main" val="27889473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32154"/>
          </a:xfrm>
        </p:spPr>
        <p:txBody>
          <a:bodyPr/>
          <a:lstStyle/>
          <a:p>
            <a:r>
              <a:rPr lang="en-US" dirty="0"/>
              <a:t>P versus NP 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280160"/>
                <a:ext cx="8084276" cy="5146765"/>
              </a:xfrm>
            </p:spPr>
            <p:txBody>
              <a:bodyPr>
                <a:normAutofit lnSpcReduction="10000"/>
              </a:bodyPr>
              <a:lstStyle/>
              <a:p>
                <a:r>
                  <a:rPr lang="en-US" dirty="0"/>
                  <a:t>A decision problem is in class P (i.e. polynomial), if we can solve the problem in polynomial time using a deterministic Turing machine. It means that we can solve the problem very quickly. It shall finish the problem in some time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oMath>
                </a14:m>
                <a:r>
                  <a:rPr lang="en-US" dirty="0"/>
                  <a:t>, where k is some constant. For example, finding the max element in an array, checking whether a string is palindrome or not, checking whether a number is prime or not, and so on.</a:t>
                </a:r>
              </a:p>
              <a:p>
                <a:r>
                  <a:rPr lang="en-US" dirty="0"/>
                  <a:t>A decision problem is in class NP (i.e. non-polynomial), if we can only solve it in polynomial time using a non-deterministic Turing machine</a:t>
                </a:r>
              </a:p>
              <a:p>
                <a:r>
                  <a:rPr lang="en-US" dirty="0"/>
                  <a:t>That means that we cannot solve the problem in polynomial time using a deterministic Turing machine (existing computers). </a:t>
                </a:r>
              </a:p>
              <a:p>
                <a:pPr lvl="1"/>
                <a:r>
                  <a:rPr lang="en-US" dirty="0"/>
                  <a:t>Our only existing technique is to use a brute </a:t>
                </a:r>
                <a:r>
                  <a:rPr lang="en-US" dirty="0" smtClean="0"/>
                  <a:t>force algorithmic </a:t>
                </a:r>
                <a:r>
                  <a:rPr lang="en-US" dirty="0"/>
                  <a:t>approach</a:t>
                </a:r>
              </a:p>
              <a:p>
                <a:r>
                  <a:rPr lang="en-US" dirty="0"/>
                  <a:t>But we can always check whether our solution is right in polynomial time. </a:t>
                </a:r>
              </a:p>
              <a:p>
                <a:pPr lvl="1"/>
                <a:r>
                  <a:rPr lang="en-US" dirty="0"/>
                  <a:t>So if someone gives you an NP problem and a tentative answer, we can check whether the answer is right or not in polynomial time. </a:t>
                </a:r>
              </a:p>
              <a:p>
                <a:pPr lvl="1"/>
                <a:r>
                  <a:rPr lang="en-US" dirty="0"/>
                  <a:t>But keep in mind that we cannot find the answer in polynomial time (only check whether an answer is right).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280160"/>
                <a:ext cx="8084276" cy="5146765"/>
              </a:xfrm>
              <a:blipFill>
                <a:blip r:embed="rId2"/>
                <a:stretch>
                  <a:fillRect l="-754" t="-1777" r="-1207"/>
                </a:stretch>
              </a:blipFill>
            </p:spPr>
            <p:txBody>
              <a:bodyPr/>
              <a:lstStyle/>
              <a:p>
                <a:r>
                  <a:rPr lang="en-NZ">
                    <a:noFill/>
                  </a:rPr>
                  <a:t> </a:t>
                </a:r>
              </a:p>
            </p:txBody>
          </p:sp>
        </mc:Fallback>
      </mc:AlternateContent>
    </p:spTree>
    <p:extLst>
      <p:ext uri="{BB962C8B-B14F-4D97-AF65-F5344CB8AC3E}">
        <p14:creationId xmlns:p14="http://schemas.microsoft.com/office/powerpoint/2010/main" val="3363701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Motivation for this course</a:t>
            </a:r>
          </a:p>
        </p:txBody>
      </p:sp>
      <p:sp>
        <p:nvSpPr>
          <p:cNvPr id="3" name="Content Placeholder 2"/>
          <p:cNvSpPr>
            <a:spLocks noGrp="1"/>
          </p:cNvSpPr>
          <p:nvPr>
            <p:ph idx="1"/>
          </p:nvPr>
        </p:nvSpPr>
        <p:spPr>
          <a:xfrm>
            <a:off x="354330" y="1577431"/>
            <a:ext cx="8789669" cy="5088412"/>
          </a:xfrm>
        </p:spPr>
        <p:txBody>
          <a:bodyPr>
            <a:normAutofit fontScale="92500" lnSpcReduction="20000"/>
          </a:bodyPr>
          <a:lstStyle/>
          <a:p>
            <a:r>
              <a:rPr lang="en-US" dirty="0"/>
              <a:t>The biggest differences between fresh BIT and computer science graduates from University are the following:</a:t>
            </a:r>
          </a:p>
          <a:p>
            <a:pPr lvl="1"/>
            <a:r>
              <a:rPr lang="en-US" dirty="0"/>
              <a:t>BIT students probably have more applied knowledge and know-how using modern tools</a:t>
            </a:r>
          </a:p>
          <a:p>
            <a:pPr lvl="1"/>
            <a:r>
              <a:rPr lang="en-US" dirty="0"/>
              <a:t>University </a:t>
            </a:r>
            <a:r>
              <a:rPr lang="en-US" dirty="0" smtClean="0"/>
              <a:t>CS students </a:t>
            </a:r>
            <a:r>
              <a:rPr lang="en-US" dirty="0"/>
              <a:t>probably have more </a:t>
            </a:r>
            <a:r>
              <a:rPr lang="en-US" dirty="0" smtClean="0"/>
              <a:t>understanding of computational theory</a:t>
            </a:r>
            <a:endParaRPr lang="en-US" dirty="0"/>
          </a:p>
          <a:p>
            <a:r>
              <a:rPr lang="en-US" dirty="0"/>
              <a:t>In particular, CS students have been exposed to several theoretical subfields within mathematics that play key roles in computer science and particularly in the study and development of algorithms</a:t>
            </a:r>
          </a:p>
          <a:p>
            <a:pPr lvl="1"/>
            <a:r>
              <a:rPr lang="en-US" dirty="0"/>
              <a:t>Differential calculus</a:t>
            </a:r>
          </a:p>
          <a:p>
            <a:pPr lvl="1"/>
            <a:r>
              <a:rPr lang="en-US" dirty="0"/>
              <a:t>Symbolic and numerical integration</a:t>
            </a:r>
          </a:p>
          <a:p>
            <a:pPr lvl="1"/>
            <a:r>
              <a:rPr lang="en-US" dirty="0"/>
              <a:t>Discrete mathematics</a:t>
            </a:r>
          </a:p>
          <a:p>
            <a:pPr lvl="1"/>
            <a:r>
              <a:rPr lang="en-US" dirty="0"/>
              <a:t>Linear algebra</a:t>
            </a:r>
          </a:p>
          <a:p>
            <a:pPr lvl="1"/>
            <a:r>
              <a:rPr lang="en-US" dirty="0"/>
              <a:t>Probability theory</a:t>
            </a:r>
          </a:p>
          <a:p>
            <a:pPr lvl="1"/>
            <a:r>
              <a:rPr lang="en-US" dirty="0"/>
              <a:t>Statistics</a:t>
            </a:r>
          </a:p>
          <a:p>
            <a:pPr lvl="1"/>
            <a:r>
              <a:rPr lang="en-US" dirty="0"/>
              <a:t>Complexity theory</a:t>
            </a:r>
          </a:p>
          <a:p>
            <a:r>
              <a:rPr lang="en-US" b="1" dirty="0"/>
              <a:t>As IT graduates, you will compete with computer science graduates for jobs, promotions, </a:t>
            </a:r>
            <a:r>
              <a:rPr lang="en-US" b="1" dirty="0" smtClean="0"/>
              <a:t>funding, etc</a:t>
            </a:r>
            <a:r>
              <a:rPr lang="en-US" b="1" dirty="0"/>
              <a:t>.</a:t>
            </a:r>
          </a:p>
          <a:p>
            <a:r>
              <a:rPr lang="en-US" dirty="0"/>
              <a:t>You will also work alongside </a:t>
            </a:r>
            <a:r>
              <a:rPr lang="en-US" dirty="0" smtClean="0"/>
              <a:t>with them </a:t>
            </a:r>
            <a:r>
              <a:rPr lang="en-US" dirty="0"/>
              <a:t>in </a:t>
            </a:r>
            <a:r>
              <a:rPr lang="en-US" dirty="0" smtClean="0"/>
              <a:t>organizational </a:t>
            </a:r>
            <a:r>
              <a:rPr lang="en-US" dirty="0"/>
              <a:t>projects</a:t>
            </a:r>
          </a:p>
          <a:p>
            <a:r>
              <a:rPr lang="en-US" dirty="0"/>
              <a:t>This paper will partially try to address the most critical theoretical gap that exist between BIT and CS students so you can work and communicate effectively with CS graduates</a:t>
            </a:r>
          </a:p>
          <a:p>
            <a:endParaRPr lang="en-US" dirty="0"/>
          </a:p>
          <a:p>
            <a:endParaRPr lang="en-US" dirty="0"/>
          </a:p>
          <a:p>
            <a:endParaRPr lang="en-NZ" dirty="0"/>
          </a:p>
        </p:txBody>
      </p:sp>
    </p:spTree>
    <p:extLst>
      <p:ext uri="{BB962C8B-B14F-4D97-AF65-F5344CB8AC3E}">
        <p14:creationId xmlns:p14="http://schemas.microsoft.com/office/powerpoint/2010/main" val="1552163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43" y="102356"/>
            <a:ext cx="7886700" cy="295210"/>
          </a:xfrm>
        </p:spPr>
        <p:txBody>
          <a:bodyPr>
            <a:normAutofit fontScale="90000"/>
          </a:bodyPr>
          <a:lstStyle/>
          <a:p>
            <a:r>
              <a:rPr lang="en-US" dirty="0"/>
              <a:t>The big question in Computer Science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3691" y="461289"/>
                <a:ext cx="8856617" cy="1750423"/>
              </a:xfrm>
            </p:spPr>
            <p:txBody>
              <a:bodyPr>
                <a:noAutofit/>
              </a:bodyPr>
              <a:lstStyle/>
              <a:p>
                <a:r>
                  <a:rPr lang="en-US" sz="2000" dirty="0">
                    <a:latin typeface="Cambria Math" panose="02040503050406030204" pitchFamily="18" charset="0"/>
                  </a:rPr>
                  <a:t>Are some problems in Computer Science truly </a:t>
                </a:r>
                <a:r>
                  <a:rPr lang="en-US" sz="2000" i="1" dirty="0">
                    <a:latin typeface="Cambria Math" panose="02040503050406030204" pitchFamily="18" charset="0"/>
                  </a:rPr>
                  <a:t>NP</a:t>
                </a:r>
                <a:r>
                  <a:rPr lang="en-US" sz="2000" dirty="0">
                    <a:latin typeface="Cambria Math" panose="02040503050406030204" pitchFamily="18" charset="0"/>
                  </a:rPr>
                  <a:t> or is it just that we haven’t discovered a </a:t>
                </a:r>
                <a:r>
                  <a:rPr lang="en-US" sz="2000" i="1" dirty="0">
                    <a:latin typeface="Cambria Math" panose="02040503050406030204" pitchFamily="18" charset="0"/>
                  </a:rPr>
                  <a:t>P</a:t>
                </a:r>
                <a:r>
                  <a:rPr lang="en-US" sz="2000" dirty="0">
                    <a:latin typeface="Cambria Math" panose="02040503050406030204" pitchFamily="18" charset="0"/>
                  </a:rPr>
                  <a:t> algorithm yet?</a:t>
                </a:r>
              </a:p>
              <a:p>
                <a:pPr lvl="1"/>
                <a14:m>
                  <m:oMath xmlns:m="http://schemas.openxmlformats.org/officeDocument/2006/math">
                    <m:r>
                      <a:rPr lang="en-US" sz="1700" i="1">
                        <a:latin typeface="Cambria Math" panose="02040503050406030204" pitchFamily="18" charset="0"/>
                      </a:rPr>
                      <m:t>𝑃</m:t>
                    </m:r>
                    <m:r>
                      <a:rPr lang="en-US" sz="1700" i="1">
                        <a:latin typeface="Cambria Math" panose="02040503050406030204" pitchFamily="18" charset="0"/>
                      </a:rPr>
                      <m:t>=</m:t>
                    </m:r>
                    <m:r>
                      <a:rPr lang="en-US" sz="1700" i="1">
                        <a:latin typeface="Cambria Math" panose="02040503050406030204" pitchFamily="18" charset="0"/>
                      </a:rPr>
                      <m:t>𝑁𝑃</m:t>
                    </m:r>
                  </m:oMath>
                </a14:m>
                <a:r>
                  <a:rPr lang="en-US" sz="1700" b="0" dirty="0"/>
                  <a:t> or </a:t>
                </a:r>
                <a14:m>
                  <m:oMath xmlns:m="http://schemas.openxmlformats.org/officeDocument/2006/math">
                    <m:r>
                      <a:rPr lang="en-US" sz="1700" b="0" i="1" smtClean="0">
                        <a:latin typeface="Cambria Math" panose="02040503050406030204" pitchFamily="18" charset="0"/>
                      </a:rPr>
                      <m:t>𝑃</m:t>
                    </m:r>
                    <m:r>
                      <a:rPr lang="en-US" sz="1700" b="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𝑁𝑃</m:t>
                    </m:r>
                  </m:oMath>
                </a14:m>
                <a:r>
                  <a:rPr lang="en-US" sz="1700" dirty="0"/>
                  <a:t>?</a:t>
                </a:r>
              </a:p>
              <a:p>
                <a:r>
                  <a:rPr lang="en-US" sz="2000" dirty="0"/>
                  <a:t>In case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𝑁𝑃</m:t>
                    </m:r>
                  </m:oMath>
                </a14:m>
                <a:r>
                  <a:rPr lang="en-US" sz="2000" dirty="0"/>
                  <a:t> turns out to be true, it shall have profound implications</a:t>
                </a:r>
              </a:p>
              <a:p>
                <a:pPr lvl="1"/>
                <a:r>
                  <a:rPr lang="en-US" dirty="0"/>
                  <a:t>We could crack a cipher using its public key alone. </a:t>
                </a:r>
              </a:p>
              <a:p>
                <a:pPr lvl="1"/>
                <a:r>
                  <a:rPr lang="en-US" dirty="0"/>
                  <a:t>If an efficient way to solve NP- complete problems is discovered, then all NP- complete problems can be solved efficiently</a:t>
                </a:r>
              </a:p>
              <a:p>
                <a:r>
                  <a:rPr lang="en-US" sz="2000" dirty="0"/>
                  <a:t>Most scientists are of the opinion that </a:t>
                </a:r>
                <a:r>
                  <a:rPr lang="en-US" sz="2000" b="1" dirty="0"/>
                  <a:t>P</a:t>
                </a:r>
                <a:r>
                  <a:rPr lang="en-US" sz="2000" dirty="0"/>
                  <a:t> ≠ </a:t>
                </a:r>
                <a:r>
                  <a:rPr lang="en-US" sz="2000" b="1" dirty="0"/>
                  <a:t>NP</a:t>
                </a:r>
                <a:r>
                  <a:rPr lang="en-US" sz="2000" dirty="0"/>
                  <a:t>. </a:t>
                </a:r>
              </a:p>
              <a:p>
                <a:r>
                  <a:rPr lang="en-US" sz="2000" dirty="0"/>
                  <a:t>Anyone who can mathematically prove either of the equations above will win $1 million!!!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3691" y="461289"/>
                <a:ext cx="8856617" cy="1750423"/>
              </a:xfrm>
              <a:blipFill>
                <a:blip r:embed="rId2"/>
                <a:stretch>
                  <a:fillRect l="-620" t="-3833" b="-87456"/>
                </a:stretch>
              </a:blipFill>
            </p:spPr>
            <p:txBody>
              <a:bodyPr/>
              <a:lstStyle/>
              <a:p>
                <a:r>
                  <a:rPr lang="en-NZ">
                    <a:noFill/>
                  </a:rPr>
                  <a:t> </a:t>
                </a:r>
              </a:p>
            </p:txBody>
          </p:sp>
        </mc:Fallback>
      </mc:AlternateContent>
      <p:pic>
        <p:nvPicPr>
          <p:cNvPr id="4" name="Picture 3"/>
          <p:cNvPicPr>
            <a:picLocks noChangeAspect="1"/>
          </p:cNvPicPr>
          <p:nvPr/>
        </p:nvPicPr>
        <p:blipFill rotWithShape="1">
          <a:blip r:embed="rId3"/>
          <a:srcRect t="15546"/>
          <a:stretch/>
        </p:blipFill>
        <p:spPr>
          <a:xfrm>
            <a:off x="1725082" y="3677632"/>
            <a:ext cx="6076950" cy="3078012"/>
          </a:xfrm>
          <a:prstGeom prst="rect">
            <a:avLst/>
          </a:prstGeom>
        </p:spPr>
      </p:pic>
      <p:sp>
        <p:nvSpPr>
          <p:cNvPr id="5" name="TextBox 4"/>
          <p:cNvSpPr txBox="1"/>
          <p:nvPr/>
        </p:nvSpPr>
        <p:spPr>
          <a:xfrm>
            <a:off x="4172765" y="4211161"/>
            <a:ext cx="798467" cy="1323439"/>
          </a:xfrm>
          <a:prstGeom prst="rect">
            <a:avLst/>
          </a:prstGeom>
          <a:solidFill>
            <a:schemeClr val="bg1"/>
          </a:solidFill>
          <a:ln>
            <a:noFill/>
          </a:ln>
        </p:spPr>
        <p:txBody>
          <a:bodyPr wrap="square" rtlCol="0">
            <a:spAutoFit/>
          </a:bodyPr>
          <a:lstStyle/>
          <a:p>
            <a:r>
              <a:rPr lang="en-US" sz="8000" dirty="0">
                <a:solidFill>
                  <a:srgbClr val="FF0000"/>
                </a:solidFill>
              </a:rPr>
              <a:t>?</a:t>
            </a:r>
          </a:p>
        </p:txBody>
      </p:sp>
    </p:spTree>
    <p:extLst>
      <p:ext uri="{BB962C8B-B14F-4D97-AF65-F5344CB8AC3E}">
        <p14:creationId xmlns:p14="http://schemas.microsoft.com/office/powerpoint/2010/main" val="3760812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6344"/>
            <a:ext cx="7886700" cy="721552"/>
          </a:xfrm>
        </p:spPr>
        <p:txBody>
          <a:bodyPr/>
          <a:lstStyle/>
          <a:p>
            <a:r>
              <a:rPr lang="en-US" dirty="0"/>
              <a:t>P versus NP problems example</a:t>
            </a:r>
          </a:p>
        </p:txBody>
      </p:sp>
      <p:sp>
        <p:nvSpPr>
          <p:cNvPr id="3" name="Content Placeholder 2"/>
          <p:cNvSpPr>
            <a:spLocks noGrp="1"/>
          </p:cNvSpPr>
          <p:nvPr>
            <p:ph idx="1"/>
          </p:nvPr>
        </p:nvSpPr>
        <p:spPr>
          <a:xfrm>
            <a:off x="331304" y="1258958"/>
            <a:ext cx="8680174" cy="5599042"/>
          </a:xfrm>
        </p:spPr>
        <p:txBody>
          <a:bodyPr>
            <a:normAutofit lnSpcReduction="10000"/>
          </a:bodyPr>
          <a:lstStyle/>
          <a:p>
            <a:r>
              <a:rPr lang="en-US" b="1" dirty="0"/>
              <a:t>Q1:</a:t>
            </a:r>
            <a:r>
              <a:rPr lang="en-US" dirty="0"/>
              <a:t> 7 x 17 = </a:t>
            </a:r>
            <a:r>
              <a:rPr lang="en-US" i="1" dirty="0"/>
              <a:t>p</a:t>
            </a:r>
            <a:endParaRPr lang="en-US" dirty="0"/>
          </a:p>
          <a:p>
            <a:pPr lvl="1"/>
            <a:r>
              <a:rPr lang="en-US" dirty="0"/>
              <a:t>The answer is 119. Easy to solve right? What if I reverse the question?: </a:t>
            </a:r>
          </a:p>
          <a:p>
            <a:r>
              <a:rPr lang="en-US" b="1" dirty="0"/>
              <a:t>Q2:</a:t>
            </a:r>
            <a:r>
              <a:rPr lang="en-US" dirty="0"/>
              <a:t> </a:t>
            </a:r>
            <a:r>
              <a:rPr lang="en-US" i="1" dirty="0"/>
              <a:t>p</a:t>
            </a:r>
            <a:r>
              <a:rPr lang="en-US" dirty="0"/>
              <a:t> x </a:t>
            </a:r>
            <a:r>
              <a:rPr lang="en-US" i="1" dirty="0"/>
              <a:t>q</a:t>
            </a:r>
            <a:r>
              <a:rPr lang="en-US" dirty="0"/>
              <a:t> = 119 (what are </a:t>
            </a:r>
            <a:r>
              <a:rPr lang="en-US" i="1" dirty="0"/>
              <a:t>p</a:t>
            </a:r>
            <a:r>
              <a:rPr lang="en-US" dirty="0"/>
              <a:t> &amp; </a:t>
            </a:r>
            <a:r>
              <a:rPr lang="en-US" i="1" dirty="0"/>
              <a:t>q provided they</a:t>
            </a:r>
            <a:r>
              <a:rPr lang="en-US" dirty="0"/>
              <a:t> cannot be 1 &amp; 119)</a:t>
            </a:r>
          </a:p>
          <a:p>
            <a:r>
              <a:rPr lang="en-US" dirty="0"/>
              <a:t>To solve Q2, assuming that you haven’t seen Q1, you probably have to go through all possible numbers from 2 to 118. </a:t>
            </a:r>
          </a:p>
          <a:p>
            <a:r>
              <a:rPr lang="en-US" dirty="0"/>
              <a:t>We are </a:t>
            </a:r>
            <a:r>
              <a:rPr lang="en-US" b="1" dirty="0"/>
              <a:t>yet to discover an efficient algorithm</a:t>
            </a:r>
            <a:r>
              <a:rPr lang="en-US" dirty="0"/>
              <a:t> that can find the factors of a number easily.</a:t>
            </a:r>
            <a:br>
              <a:rPr lang="en-US" dirty="0"/>
            </a:br>
            <a:r>
              <a:rPr lang="en-US" dirty="0"/>
              <a:t>What if I ask you: Could </a:t>
            </a:r>
            <a:r>
              <a:rPr lang="en-US" i="1" dirty="0"/>
              <a:t>p</a:t>
            </a:r>
            <a:r>
              <a:rPr lang="en-US" dirty="0"/>
              <a:t> possibly be 7? You can </a:t>
            </a:r>
            <a:r>
              <a:rPr lang="en-US" b="1" dirty="0"/>
              <a:t>easily verify</a:t>
            </a:r>
            <a:r>
              <a:rPr lang="en-US" dirty="0"/>
              <a:t> the answer right? Just divide 119 by 7!</a:t>
            </a:r>
          </a:p>
          <a:p>
            <a:r>
              <a:rPr lang="en-US" dirty="0"/>
              <a:t>Multiplication is easy. Finding the original factors of a number is hard.</a:t>
            </a:r>
          </a:p>
          <a:p>
            <a:r>
              <a:rPr lang="en-US" dirty="0"/>
              <a:t>So Q1 is a P (polynomial) problem because it is </a:t>
            </a:r>
            <a:r>
              <a:rPr lang="en-US" b="1" dirty="0"/>
              <a:t>easy to solve</a:t>
            </a:r>
            <a:r>
              <a:rPr lang="en-US" dirty="0"/>
              <a:t>. </a:t>
            </a:r>
          </a:p>
          <a:p>
            <a:pPr lvl="1"/>
            <a:r>
              <a:rPr lang="en-US" dirty="0"/>
              <a:t>Computer can easily multiply 2 super large numbers without spending significantly more computer time than small numbers. </a:t>
            </a:r>
          </a:p>
          <a:p>
            <a:r>
              <a:rPr lang="en-US" dirty="0"/>
              <a:t>Q2 is an NP (nondeterministic polynomial) problem because it is </a:t>
            </a:r>
            <a:r>
              <a:rPr lang="en-US" b="1" dirty="0"/>
              <a:t>easy to verify</a:t>
            </a:r>
            <a:r>
              <a:rPr lang="en-US" dirty="0"/>
              <a:t>, but</a:t>
            </a:r>
            <a:r>
              <a:rPr lang="en-US" b="1" dirty="0"/>
              <a:t> hard to solve</a:t>
            </a:r>
            <a:r>
              <a:rPr lang="en-US" dirty="0"/>
              <a:t>. </a:t>
            </a:r>
          </a:p>
          <a:p>
            <a:r>
              <a:rPr lang="en-US" dirty="0"/>
              <a:t>Finding the factors of a small number such as 119 is still fairly </a:t>
            </a:r>
            <a:r>
              <a:rPr lang="en-US" dirty="0" smtClean="0"/>
              <a:t>fast </a:t>
            </a:r>
            <a:r>
              <a:rPr lang="en-US" dirty="0"/>
              <a:t>for computer to solve, but how about a 500-digit number? It’s impossible for any </a:t>
            </a:r>
            <a:r>
              <a:rPr lang="en-US" dirty="0" smtClean="0"/>
              <a:t>computer </a:t>
            </a:r>
            <a:r>
              <a:rPr lang="en-US" dirty="0"/>
              <a:t>right now.</a:t>
            </a:r>
          </a:p>
        </p:txBody>
      </p:sp>
    </p:spTree>
    <p:extLst>
      <p:ext uri="{BB962C8B-B14F-4D97-AF65-F5344CB8AC3E}">
        <p14:creationId xmlns:p14="http://schemas.microsoft.com/office/powerpoint/2010/main" val="2637423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13" y="182247"/>
            <a:ext cx="7886700" cy="575400"/>
          </a:xfrm>
        </p:spPr>
        <p:txBody>
          <a:bodyPr>
            <a:normAutofit/>
          </a:bodyPr>
          <a:lstStyle/>
          <a:p>
            <a:r>
              <a:rPr lang="en-US" sz="2800" dirty="0"/>
              <a:t>Some important algorithms and their applications</a:t>
            </a:r>
          </a:p>
        </p:txBody>
      </p:sp>
      <p:sp>
        <p:nvSpPr>
          <p:cNvPr id="3" name="Content Placeholder 2"/>
          <p:cNvSpPr>
            <a:spLocks noGrp="1"/>
          </p:cNvSpPr>
          <p:nvPr>
            <p:ph idx="1"/>
          </p:nvPr>
        </p:nvSpPr>
        <p:spPr>
          <a:xfrm>
            <a:off x="0" y="1263922"/>
            <a:ext cx="5107577" cy="5254444"/>
          </a:xfrm>
        </p:spPr>
        <p:txBody>
          <a:bodyPr>
            <a:normAutofit/>
          </a:bodyPr>
          <a:lstStyle/>
          <a:p>
            <a:r>
              <a:rPr lang="en-US" dirty="0"/>
              <a:t>Merge sort, quick sort and heap sort: information retrieval, simulations, search, databases</a:t>
            </a:r>
          </a:p>
          <a:p>
            <a:endParaRPr lang="en-US" dirty="0"/>
          </a:p>
          <a:p>
            <a:endParaRPr lang="en-US" dirty="0"/>
          </a:p>
          <a:p>
            <a:r>
              <a:rPr lang="en-US" dirty="0"/>
              <a:t>The fast Fourier transform: Wi-Fi, satellite communication, information compression, medical imaging (MRI, </a:t>
            </a:r>
            <a:r>
              <a:rPr lang="en-US" dirty="0" err="1"/>
              <a:t>fNIR</a:t>
            </a:r>
            <a:r>
              <a:rPr lang="en-US" dirty="0"/>
              <a:t>,…), cochlear implants, BCI, speech recognition,…</a:t>
            </a:r>
          </a:p>
          <a:p>
            <a:endParaRPr lang="en-US" dirty="0"/>
          </a:p>
          <a:p>
            <a:endParaRPr lang="en-US" dirty="0"/>
          </a:p>
          <a:p>
            <a:endParaRPr lang="en-US" dirty="0"/>
          </a:p>
          <a:p>
            <a:r>
              <a:rPr lang="en-US" dirty="0" err="1"/>
              <a:t>Dijkstra’s</a:t>
            </a:r>
            <a:r>
              <a:rPr lang="en-US" dirty="0"/>
              <a:t> algorithm: network routing, any shortest path between nodes in a graph type of problem</a:t>
            </a:r>
          </a:p>
        </p:txBody>
      </p:sp>
      <p:pic>
        <p:nvPicPr>
          <p:cNvPr id="4" name="Picture 3"/>
          <p:cNvPicPr>
            <a:picLocks noChangeAspect="1"/>
          </p:cNvPicPr>
          <p:nvPr/>
        </p:nvPicPr>
        <p:blipFill rotWithShape="1">
          <a:blip r:embed="rId2"/>
          <a:srcRect t="21081"/>
          <a:stretch/>
        </p:blipFill>
        <p:spPr>
          <a:xfrm>
            <a:off x="5245689" y="1096944"/>
            <a:ext cx="3898310" cy="803000"/>
          </a:xfrm>
          <a:prstGeom prst="rect">
            <a:avLst/>
          </a:prstGeom>
        </p:spPr>
      </p:pic>
      <p:pic>
        <p:nvPicPr>
          <p:cNvPr id="5" name="Picture 4"/>
          <p:cNvPicPr>
            <a:picLocks noChangeAspect="1"/>
          </p:cNvPicPr>
          <p:nvPr/>
        </p:nvPicPr>
        <p:blipFill>
          <a:blip r:embed="rId3"/>
          <a:stretch>
            <a:fillRect/>
          </a:stretch>
        </p:blipFill>
        <p:spPr>
          <a:xfrm>
            <a:off x="4943679" y="2011223"/>
            <a:ext cx="4116007" cy="2887348"/>
          </a:xfrm>
          <a:prstGeom prst="rect">
            <a:avLst/>
          </a:prstGeom>
        </p:spPr>
      </p:pic>
      <p:pic>
        <p:nvPicPr>
          <p:cNvPr id="6" name="Picture 5"/>
          <p:cNvPicPr>
            <a:picLocks noChangeAspect="1"/>
          </p:cNvPicPr>
          <p:nvPr/>
        </p:nvPicPr>
        <p:blipFill>
          <a:blip r:embed="rId4"/>
          <a:stretch>
            <a:fillRect/>
          </a:stretch>
        </p:blipFill>
        <p:spPr>
          <a:xfrm>
            <a:off x="5557633" y="5121129"/>
            <a:ext cx="3274423" cy="1608560"/>
          </a:xfrm>
          <a:prstGeom prst="rect">
            <a:avLst/>
          </a:prstGeom>
        </p:spPr>
      </p:pic>
    </p:spTree>
    <p:extLst>
      <p:ext uri="{BB962C8B-B14F-4D97-AF65-F5344CB8AC3E}">
        <p14:creationId xmlns:p14="http://schemas.microsoft.com/office/powerpoint/2010/main" val="28577119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13" y="182247"/>
            <a:ext cx="7886700" cy="575400"/>
          </a:xfrm>
        </p:spPr>
        <p:txBody>
          <a:bodyPr>
            <a:normAutofit/>
          </a:bodyPr>
          <a:lstStyle/>
          <a:p>
            <a:r>
              <a:rPr lang="en-US" sz="2800" dirty="0"/>
              <a:t>Some important algorithms and their applications</a:t>
            </a:r>
          </a:p>
        </p:txBody>
      </p:sp>
      <p:sp>
        <p:nvSpPr>
          <p:cNvPr id="3" name="Content Placeholder 2"/>
          <p:cNvSpPr>
            <a:spLocks noGrp="1"/>
          </p:cNvSpPr>
          <p:nvPr>
            <p:ph idx="1"/>
          </p:nvPr>
        </p:nvSpPr>
        <p:spPr>
          <a:xfrm>
            <a:off x="0" y="1263922"/>
            <a:ext cx="5107577" cy="5455286"/>
          </a:xfrm>
        </p:spPr>
        <p:txBody>
          <a:bodyPr>
            <a:normAutofit lnSpcReduction="10000"/>
          </a:bodyPr>
          <a:lstStyle/>
          <a:p>
            <a:r>
              <a:rPr lang="en-US" dirty="0"/>
              <a:t>Back propagation algorithm: learning algorithms, artificial intelligence</a:t>
            </a:r>
          </a:p>
          <a:p>
            <a:endParaRPr lang="en-US" dirty="0"/>
          </a:p>
          <a:p>
            <a:r>
              <a:rPr lang="en-US" dirty="0"/>
              <a:t>RSA algorithm: cryptography and cybersecurity (sharing public keys between independent platforms)</a:t>
            </a:r>
          </a:p>
          <a:p>
            <a:endParaRPr lang="en-US" dirty="0"/>
          </a:p>
          <a:p>
            <a:r>
              <a:rPr lang="en-US" dirty="0"/>
              <a:t>Hash functions: cryptography</a:t>
            </a:r>
          </a:p>
          <a:p>
            <a:endParaRPr lang="en-US" dirty="0"/>
          </a:p>
          <a:p>
            <a:endParaRPr lang="en-US" dirty="0"/>
          </a:p>
          <a:p>
            <a:r>
              <a:rPr lang="en-US" dirty="0"/>
              <a:t>SVD Dimensionality reduction and recommendation systems: Google in its Page Rank, Facebook when it shows you your news feed, Google+ and Facebook friend suggestion, LinkedIn suggestions for jobs and contacts, Netflix and Hulu for movies, YouTube for videos, etc.</a:t>
            </a:r>
          </a:p>
        </p:txBody>
      </p:sp>
      <p:pic>
        <p:nvPicPr>
          <p:cNvPr id="7" name="Picture 6"/>
          <p:cNvPicPr>
            <a:picLocks noChangeAspect="1"/>
          </p:cNvPicPr>
          <p:nvPr/>
        </p:nvPicPr>
        <p:blipFill>
          <a:blip r:embed="rId3"/>
          <a:stretch>
            <a:fillRect/>
          </a:stretch>
        </p:blipFill>
        <p:spPr>
          <a:xfrm>
            <a:off x="5580385" y="851404"/>
            <a:ext cx="3288356" cy="1366519"/>
          </a:xfrm>
          <a:prstGeom prst="rect">
            <a:avLst/>
          </a:prstGeom>
        </p:spPr>
      </p:pic>
      <p:pic>
        <p:nvPicPr>
          <p:cNvPr id="8" name="Picture 7"/>
          <p:cNvPicPr>
            <a:picLocks noChangeAspect="1"/>
          </p:cNvPicPr>
          <p:nvPr/>
        </p:nvPicPr>
        <p:blipFill>
          <a:blip r:embed="rId4"/>
          <a:stretch>
            <a:fillRect/>
          </a:stretch>
        </p:blipFill>
        <p:spPr>
          <a:xfrm>
            <a:off x="5692739" y="2405785"/>
            <a:ext cx="3063648" cy="1583704"/>
          </a:xfrm>
          <a:prstGeom prst="rect">
            <a:avLst/>
          </a:prstGeom>
        </p:spPr>
      </p:pic>
      <p:pic>
        <p:nvPicPr>
          <p:cNvPr id="9" name="Picture 8"/>
          <p:cNvPicPr>
            <a:picLocks noChangeAspect="1"/>
          </p:cNvPicPr>
          <p:nvPr/>
        </p:nvPicPr>
        <p:blipFill>
          <a:blip r:embed="rId5"/>
          <a:stretch>
            <a:fillRect/>
          </a:stretch>
        </p:blipFill>
        <p:spPr>
          <a:xfrm>
            <a:off x="5493938" y="4304996"/>
            <a:ext cx="3262449" cy="2414212"/>
          </a:xfrm>
          <a:prstGeom prst="rect">
            <a:avLst/>
          </a:prstGeom>
        </p:spPr>
      </p:pic>
    </p:spTree>
    <p:extLst>
      <p:ext uri="{BB962C8B-B14F-4D97-AF65-F5344CB8AC3E}">
        <p14:creationId xmlns:p14="http://schemas.microsoft.com/office/powerpoint/2010/main" val="29173000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13" y="182247"/>
            <a:ext cx="7886700" cy="575400"/>
          </a:xfrm>
        </p:spPr>
        <p:txBody>
          <a:bodyPr>
            <a:normAutofit/>
          </a:bodyPr>
          <a:lstStyle/>
          <a:p>
            <a:r>
              <a:rPr lang="en-US" sz="2800" dirty="0"/>
              <a:t>Some important algorithms and their applications</a:t>
            </a:r>
          </a:p>
        </p:txBody>
      </p:sp>
      <p:sp>
        <p:nvSpPr>
          <p:cNvPr id="3" name="Content Placeholder 2"/>
          <p:cNvSpPr>
            <a:spLocks noGrp="1"/>
          </p:cNvSpPr>
          <p:nvPr>
            <p:ph idx="1"/>
          </p:nvPr>
        </p:nvSpPr>
        <p:spPr>
          <a:xfrm>
            <a:off x="0" y="1263922"/>
            <a:ext cx="5107577" cy="5455286"/>
          </a:xfrm>
        </p:spPr>
        <p:txBody>
          <a:bodyPr>
            <a:normAutofit lnSpcReduction="10000"/>
          </a:bodyPr>
          <a:lstStyle/>
          <a:p>
            <a:r>
              <a:rPr lang="en-US" dirty="0"/>
              <a:t>Proportional Integral Derivative Algorithm: </a:t>
            </a:r>
            <a:r>
              <a:rPr lang="en-US" dirty="0" smtClean="0"/>
              <a:t>machine control applications for satellites</a:t>
            </a:r>
            <a:r>
              <a:rPr lang="en-US" dirty="0"/>
              <a:t>, airplanes, cell phone network, robots</a:t>
            </a:r>
          </a:p>
          <a:p>
            <a:endParaRPr lang="en-US" dirty="0"/>
          </a:p>
          <a:p>
            <a:endParaRPr lang="en-US" dirty="0"/>
          </a:p>
          <a:p>
            <a:r>
              <a:rPr lang="en-US" dirty="0"/>
              <a:t>Data compression: Digital audio and video, information storage</a:t>
            </a:r>
          </a:p>
          <a:p>
            <a:endParaRPr lang="en-US" dirty="0"/>
          </a:p>
          <a:p>
            <a:endParaRPr lang="en-US" dirty="0"/>
          </a:p>
          <a:p>
            <a:r>
              <a:rPr lang="en-US" dirty="0"/>
              <a:t>Random number generation: cryptography, secure Hash algorithms, video games, artificial intelligence, optimization, simulation</a:t>
            </a:r>
          </a:p>
          <a:p>
            <a:endParaRPr lang="en-US" dirty="0"/>
          </a:p>
          <a:p>
            <a:r>
              <a:rPr lang="en-US" dirty="0"/>
              <a:t>Genetic algorithms: optimization for complex parameter landscapes </a:t>
            </a:r>
            <a:r>
              <a:rPr lang="en-US" dirty="0" smtClean="0"/>
              <a:t>(a </a:t>
            </a:r>
            <a:r>
              <a:rPr lang="en-US" dirty="0"/>
              <a:t>new jet engine, algorithmic trading, </a:t>
            </a:r>
            <a:r>
              <a:rPr lang="en-US" dirty="0" err="1"/>
              <a:t>etc</a:t>
            </a:r>
            <a:r>
              <a:rPr lang="en-US" dirty="0"/>
              <a:t>)</a:t>
            </a:r>
          </a:p>
        </p:txBody>
      </p:sp>
      <p:pic>
        <p:nvPicPr>
          <p:cNvPr id="1026" name="Picture 2" descr="https://cdn-images-1.medium.com/max/400/1*2OvavWCXN7UvDrh21zU5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855" y="242888"/>
            <a:ext cx="4237585" cy="28179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ata comp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3213" y="3287527"/>
            <a:ext cx="4363448" cy="1878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6560270" y="5084488"/>
            <a:ext cx="2151023" cy="1692138"/>
          </a:xfrm>
          <a:prstGeom prst="rect">
            <a:avLst/>
          </a:prstGeom>
        </p:spPr>
      </p:pic>
    </p:spTree>
    <p:extLst>
      <p:ext uri="{BB962C8B-B14F-4D97-AF65-F5344CB8AC3E}">
        <p14:creationId xmlns:p14="http://schemas.microsoft.com/office/powerpoint/2010/main" val="8121226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itle 7"/>
          <p:cNvSpPr>
            <a:spLocks noGrp="1"/>
          </p:cNvSpPr>
          <p:nvPr>
            <p:ph type="title"/>
          </p:nvPr>
        </p:nvSpPr>
        <p:spPr>
          <a:xfrm>
            <a:off x="457200" y="0"/>
            <a:ext cx="8229600" cy="1143000"/>
          </a:xfrm>
        </p:spPr>
        <p:txBody>
          <a:bodyPr/>
          <a:lstStyle/>
          <a:p>
            <a:pPr eaLnBrk="1" hangingPunct="1"/>
            <a:r>
              <a:rPr lang="en-US" altLang="en-US" sz="4800" b="1" dirty="0"/>
              <a:t>Take home message</a:t>
            </a:r>
          </a:p>
        </p:txBody>
      </p:sp>
      <p:sp>
        <p:nvSpPr>
          <p:cNvPr id="3078" name="Rectangle 2"/>
          <p:cNvSpPr txBox="1">
            <a:spLocks noChangeArrowheads="1"/>
          </p:cNvSpPr>
          <p:nvPr/>
        </p:nvSpPr>
        <p:spPr bwMode="auto">
          <a:xfrm>
            <a:off x="290513" y="1241425"/>
            <a:ext cx="8701087" cy="54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2286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1pPr>
            <a:lvl2pPr marL="742950" indent="-28575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2pPr>
            <a:lvl3pPr marL="11430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3pPr>
            <a:lvl4pPr marL="16002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4pPr>
            <a:lvl5pPr marL="20574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9pPr>
          </a:lstStyle>
          <a:p>
            <a:pPr marL="342900" indent="-342900" eaLnBrk="1" hangingPunct="1">
              <a:lnSpc>
                <a:spcPct val="105000"/>
              </a:lnSpc>
              <a:spcBef>
                <a:spcPts val="875"/>
              </a:spcBef>
              <a:buFont typeface="Arial" panose="020B0604020202020204" pitchFamily="34" charset="0"/>
              <a:buChar char="•"/>
            </a:pPr>
            <a:r>
              <a:rPr lang="en-US" altLang="en-US" sz="2000" dirty="0" smtClean="0">
                <a:latin typeface="+mn-lt"/>
              </a:rPr>
              <a:t>The </a:t>
            </a:r>
            <a:r>
              <a:rPr lang="en-US" altLang="en-US" sz="2000" dirty="0">
                <a:latin typeface="+mn-lt"/>
              </a:rPr>
              <a:t>topic of Algorithms and Data Structures is an important area of knowledge for professional software developers</a:t>
            </a:r>
          </a:p>
          <a:p>
            <a:pPr marL="342900" indent="-342900" eaLnBrk="1" hangingPunct="1">
              <a:lnSpc>
                <a:spcPct val="105000"/>
              </a:lnSpc>
              <a:spcBef>
                <a:spcPts val="875"/>
              </a:spcBef>
              <a:buFont typeface="Arial" panose="020B0604020202020204" pitchFamily="34" charset="0"/>
              <a:buChar char="•"/>
            </a:pPr>
            <a:endParaRPr lang="en-US" altLang="en-US" sz="2000" dirty="0" smtClean="0">
              <a:latin typeface="+mn-lt"/>
            </a:endParaRPr>
          </a:p>
          <a:p>
            <a:pPr marL="342900" indent="-342900" eaLnBrk="1" hangingPunct="1">
              <a:lnSpc>
                <a:spcPct val="105000"/>
              </a:lnSpc>
              <a:spcBef>
                <a:spcPts val="875"/>
              </a:spcBef>
              <a:buFont typeface="Arial" panose="020B0604020202020204" pitchFamily="34" charset="0"/>
              <a:buChar char="•"/>
            </a:pPr>
            <a:r>
              <a:rPr lang="en-US" altLang="en-US" sz="2000" dirty="0" smtClean="0">
                <a:latin typeface="+mn-lt"/>
              </a:rPr>
              <a:t>Computer </a:t>
            </a:r>
            <a:r>
              <a:rPr lang="en-US" altLang="en-US" sz="2000" dirty="0">
                <a:latin typeface="+mn-lt"/>
              </a:rPr>
              <a:t>science uses abstraction as a tool for representing both processes and data</a:t>
            </a:r>
          </a:p>
          <a:p>
            <a:pPr marL="342900" indent="-342900" eaLnBrk="1" hangingPunct="1">
              <a:lnSpc>
                <a:spcPct val="105000"/>
              </a:lnSpc>
              <a:spcBef>
                <a:spcPts val="875"/>
              </a:spcBef>
              <a:buFont typeface="Arial" panose="020B0604020202020204" pitchFamily="34" charset="0"/>
              <a:buChar char="•"/>
            </a:pPr>
            <a:endParaRPr lang="en-US" altLang="en-US" sz="2000" dirty="0" smtClean="0">
              <a:latin typeface="+mn-lt"/>
            </a:endParaRPr>
          </a:p>
          <a:p>
            <a:pPr marL="342900" indent="-342900" eaLnBrk="1" hangingPunct="1">
              <a:lnSpc>
                <a:spcPct val="105000"/>
              </a:lnSpc>
              <a:spcBef>
                <a:spcPts val="875"/>
              </a:spcBef>
              <a:buFont typeface="Arial" panose="020B0604020202020204" pitchFamily="34" charset="0"/>
              <a:buChar char="•"/>
            </a:pPr>
            <a:r>
              <a:rPr lang="en-US" altLang="en-US" sz="2000" dirty="0" smtClean="0">
                <a:latin typeface="+mn-lt"/>
              </a:rPr>
              <a:t>Abstraction </a:t>
            </a:r>
            <a:r>
              <a:rPr lang="en-US" altLang="en-US" sz="2000" dirty="0">
                <a:latin typeface="+mn-lt"/>
              </a:rPr>
              <a:t>allows programmers to manage the complexity of a problem domain by hiding the details of the data and the implementation</a:t>
            </a:r>
          </a:p>
          <a:p>
            <a:pPr marL="342900" indent="-342900" eaLnBrk="1" hangingPunct="1">
              <a:lnSpc>
                <a:spcPct val="105000"/>
              </a:lnSpc>
              <a:spcBef>
                <a:spcPts val="875"/>
              </a:spcBef>
              <a:buFont typeface="Arial" panose="020B0604020202020204" pitchFamily="34" charset="0"/>
              <a:buChar char="•"/>
            </a:pPr>
            <a:endParaRPr lang="en-US" altLang="en-US" sz="2000" dirty="0" smtClean="0">
              <a:latin typeface="+mn-lt"/>
            </a:endParaRPr>
          </a:p>
          <a:p>
            <a:pPr marL="342900" indent="-342900" eaLnBrk="1" hangingPunct="1">
              <a:lnSpc>
                <a:spcPct val="105000"/>
              </a:lnSpc>
              <a:spcBef>
                <a:spcPts val="875"/>
              </a:spcBef>
              <a:buFont typeface="Arial" panose="020B0604020202020204" pitchFamily="34" charset="0"/>
              <a:buChar char="•"/>
            </a:pPr>
            <a:r>
              <a:rPr lang="en-US" altLang="en-US" sz="2000" dirty="0" smtClean="0">
                <a:latin typeface="+mn-lt"/>
              </a:rPr>
              <a:t>Algorithms </a:t>
            </a:r>
            <a:r>
              <a:rPr lang="en-US" altLang="en-US" sz="2000" dirty="0">
                <a:latin typeface="+mn-lt"/>
              </a:rPr>
              <a:t>and data structures are closely related to each other. Algorithms deal with the mechanical steps of solving a problem. </a:t>
            </a:r>
            <a:endParaRPr lang="en-US" altLang="en-US" sz="2000" dirty="0" smtClean="0">
              <a:latin typeface="+mn-lt"/>
            </a:endParaRPr>
          </a:p>
          <a:p>
            <a:pPr marL="857250" lvl="1" indent="-342900" eaLnBrk="1" hangingPunct="1">
              <a:lnSpc>
                <a:spcPct val="105000"/>
              </a:lnSpc>
              <a:spcBef>
                <a:spcPts val="875"/>
              </a:spcBef>
              <a:buFont typeface="Arial" panose="020B0604020202020204" pitchFamily="34" charset="0"/>
              <a:buChar char="•"/>
            </a:pPr>
            <a:r>
              <a:rPr lang="en-US" altLang="en-US" sz="2000" dirty="0" smtClean="0">
                <a:latin typeface="+mn-lt"/>
              </a:rPr>
              <a:t>Data </a:t>
            </a:r>
            <a:r>
              <a:rPr lang="en-US" altLang="en-US" sz="2000" dirty="0">
                <a:latin typeface="+mn-lt"/>
              </a:rPr>
              <a:t>structures deal with how to organize the data used by an algorithm so as to meet the complexity bounds of that algorithm</a:t>
            </a:r>
            <a:endParaRPr lang="en-GB" altLang="en-US" sz="2000" dirty="0">
              <a:latin typeface="+mn-lt"/>
            </a:endParaRPr>
          </a:p>
        </p:txBody>
      </p:sp>
    </p:spTree>
    <p:extLst>
      <p:ext uri="{BB962C8B-B14F-4D97-AF65-F5344CB8AC3E}">
        <p14:creationId xmlns:p14="http://schemas.microsoft.com/office/powerpoint/2010/main" val="13603253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References</a:t>
            </a:r>
            <a:endParaRPr lang="en-NZ" dirty="0"/>
          </a:p>
        </p:txBody>
      </p:sp>
      <p:sp>
        <p:nvSpPr>
          <p:cNvPr id="3" name="Content Placeholder 2"/>
          <p:cNvSpPr>
            <a:spLocks noGrp="1"/>
          </p:cNvSpPr>
          <p:nvPr>
            <p:ph idx="1"/>
          </p:nvPr>
        </p:nvSpPr>
        <p:spPr/>
        <p:txBody>
          <a:bodyPr/>
          <a:lstStyle/>
          <a:p>
            <a:r>
              <a:rPr lang="en-NZ" dirty="0" smtClean="0">
                <a:hlinkClick r:id="rId2"/>
              </a:rPr>
              <a:t>Problem-solving with algorithms and data structures</a:t>
            </a:r>
            <a:endParaRPr lang="en-NZ" dirty="0"/>
          </a:p>
        </p:txBody>
      </p:sp>
    </p:spTree>
    <p:extLst>
      <p:ext uri="{BB962C8B-B14F-4D97-AF65-F5344CB8AC3E}">
        <p14:creationId xmlns:p14="http://schemas.microsoft.com/office/powerpoint/2010/main" val="2065641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6489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98" y="300446"/>
            <a:ext cx="4361362" cy="679269"/>
          </a:xfrm>
        </p:spPr>
        <p:txBody>
          <a:bodyPr/>
          <a:lstStyle/>
          <a:p>
            <a:r>
              <a:rPr lang="en-US" dirty="0"/>
              <a:t>Structure of this paper</a:t>
            </a:r>
          </a:p>
        </p:txBody>
      </p:sp>
      <p:sp>
        <p:nvSpPr>
          <p:cNvPr id="3" name="Content Placeholder 2"/>
          <p:cNvSpPr>
            <a:spLocks noGrp="1"/>
          </p:cNvSpPr>
          <p:nvPr>
            <p:ph idx="1"/>
          </p:nvPr>
        </p:nvSpPr>
        <p:spPr>
          <a:xfrm>
            <a:off x="271299" y="1538242"/>
            <a:ext cx="4209262" cy="4351338"/>
          </a:xfrm>
        </p:spPr>
        <p:txBody>
          <a:bodyPr/>
          <a:lstStyle/>
          <a:p>
            <a:r>
              <a:rPr lang="en-US" dirty="0"/>
              <a:t>This paper contains 3 threads</a:t>
            </a:r>
          </a:p>
          <a:p>
            <a:pPr marL="685800" lvl="1" indent="-342900">
              <a:buFont typeface="+mj-lt"/>
              <a:buAutoNum type="alphaLcParenR"/>
            </a:pPr>
            <a:r>
              <a:rPr lang="en-US" dirty="0"/>
              <a:t>Classic theoretical algorithms and data structures</a:t>
            </a:r>
          </a:p>
          <a:p>
            <a:pPr marL="685800" lvl="1" indent="-342900">
              <a:buFont typeface="+mj-lt"/>
              <a:buAutoNum type="alphaLcParenR"/>
            </a:pPr>
            <a:r>
              <a:rPr lang="en-US" dirty="0"/>
              <a:t>Mathematical underpinnings of algorithmic design</a:t>
            </a:r>
          </a:p>
          <a:p>
            <a:pPr marL="685800" lvl="1" indent="-342900">
              <a:buFont typeface="+mj-lt"/>
              <a:buAutoNum type="alphaLcParenR"/>
            </a:pPr>
            <a:r>
              <a:rPr lang="en-US" dirty="0"/>
              <a:t>Applications of </a:t>
            </a:r>
            <a:r>
              <a:rPr lang="en-US" dirty="0" smtClean="0"/>
              <a:t>popular algorithms </a:t>
            </a:r>
            <a:r>
              <a:rPr lang="en-US" dirty="0"/>
              <a:t>to specific problems</a:t>
            </a:r>
          </a:p>
          <a:p>
            <a:pPr lvl="1"/>
            <a:endParaRPr lang="en-US" dirty="0"/>
          </a:p>
        </p:txBody>
      </p:sp>
      <p:pic>
        <p:nvPicPr>
          <p:cNvPr id="5" name="Picture 4"/>
          <p:cNvPicPr>
            <a:picLocks noChangeAspect="1"/>
          </p:cNvPicPr>
          <p:nvPr/>
        </p:nvPicPr>
        <p:blipFill>
          <a:blip r:embed="rId3"/>
          <a:stretch>
            <a:fillRect/>
          </a:stretch>
        </p:blipFill>
        <p:spPr>
          <a:xfrm>
            <a:off x="4973002" y="194310"/>
            <a:ext cx="3952875" cy="6400800"/>
          </a:xfrm>
          <a:prstGeom prst="rect">
            <a:avLst/>
          </a:prstGeom>
        </p:spPr>
      </p:pic>
    </p:spTree>
    <p:extLst>
      <p:ext uri="{BB962C8B-B14F-4D97-AF65-F5344CB8AC3E}">
        <p14:creationId xmlns:p14="http://schemas.microsoft.com/office/powerpoint/2010/main" val="1981817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location and times</a:t>
            </a:r>
          </a:p>
        </p:txBody>
      </p:sp>
      <p:sp>
        <p:nvSpPr>
          <p:cNvPr id="3" name="Content Placeholder 2"/>
          <p:cNvSpPr>
            <a:spLocks noGrp="1"/>
          </p:cNvSpPr>
          <p:nvPr>
            <p:ph idx="1"/>
          </p:nvPr>
        </p:nvSpPr>
        <p:spPr/>
        <p:txBody>
          <a:bodyPr/>
          <a:lstStyle/>
          <a:p>
            <a:r>
              <a:rPr lang="en-US" dirty="0"/>
              <a:t>BITY3 Stream A IN711 - Algorithms and Data Structures</a:t>
            </a:r>
          </a:p>
          <a:p>
            <a:pPr lvl="1"/>
            <a:r>
              <a:rPr lang="en-US" dirty="0" smtClean="0"/>
              <a:t>Monday: 15:00-17:00 </a:t>
            </a:r>
            <a:r>
              <a:rPr lang="en-US" dirty="0"/>
              <a:t>in </a:t>
            </a:r>
            <a:r>
              <a:rPr lang="en-US" dirty="0" smtClean="0"/>
              <a:t>D105B</a:t>
            </a:r>
            <a:endParaRPr lang="en-US" dirty="0"/>
          </a:p>
          <a:p>
            <a:pPr lvl="1"/>
            <a:r>
              <a:rPr lang="en-US" dirty="0" smtClean="0"/>
              <a:t>Thursday: 15:00-17:00 </a:t>
            </a:r>
            <a:r>
              <a:rPr lang="en-US" dirty="0"/>
              <a:t>in </a:t>
            </a:r>
            <a:r>
              <a:rPr lang="en-US" dirty="0" smtClean="0"/>
              <a:t>D105B</a:t>
            </a:r>
            <a:endParaRPr lang="en-US" dirty="0"/>
          </a:p>
          <a:p>
            <a:pPr lvl="1"/>
            <a:endParaRPr lang="en-US" dirty="0"/>
          </a:p>
        </p:txBody>
      </p:sp>
    </p:spTree>
    <p:extLst>
      <p:ext uri="{BB962C8B-B14F-4D97-AF65-F5344CB8AC3E}">
        <p14:creationId xmlns:p14="http://schemas.microsoft.com/office/powerpoint/2010/main" val="4191898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71489"/>
            <a:ext cx="7886700" cy="678366"/>
          </a:xfrm>
        </p:spPr>
        <p:txBody>
          <a:bodyPr/>
          <a:lstStyle/>
          <a:p>
            <a:r>
              <a:rPr lang="en-US" dirty="0"/>
              <a:t>Computer Science</a:t>
            </a:r>
          </a:p>
        </p:txBody>
      </p:sp>
      <p:sp>
        <p:nvSpPr>
          <p:cNvPr id="3" name="Content Placeholder 2"/>
          <p:cNvSpPr>
            <a:spLocks noGrp="1"/>
          </p:cNvSpPr>
          <p:nvPr>
            <p:ph idx="1"/>
          </p:nvPr>
        </p:nvSpPr>
        <p:spPr>
          <a:xfrm>
            <a:off x="628650" y="849855"/>
            <a:ext cx="7886700" cy="2977491"/>
          </a:xfrm>
        </p:spPr>
        <p:txBody>
          <a:bodyPr>
            <a:normAutofit/>
          </a:bodyPr>
          <a:lstStyle/>
          <a:p>
            <a:r>
              <a:rPr lang="en-US" dirty="0"/>
              <a:t>Computer science is more than simply programming computers</a:t>
            </a:r>
          </a:p>
          <a:p>
            <a:r>
              <a:rPr lang="en-US" dirty="0"/>
              <a:t>Although computers play an important supporting role as a tool in the discipline, they are just that–tools</a:t>
            </a:r>
          </a:p>
          <a:p>
            <a:r>
              <a:rPr lang="en-US" dirty="0"/>
              <a:t>An important subfield of Computer science is the study of computational problems, problem-solving, and the solutions that come out of the problem-solving process.</a:t>
            </a:r>
          </a:p>
          <a:p>
            <a:pPr lvl="1"/>
            <a:r>
              <a:rPr lang="en-US" dirty="0"/>
              <a:t>And that is the field of algorithms and data structures  	</a:t>
            </a:r>
          </a:p>
          <a:p>
            <a:pPr lvl="1"/>
            <a:r>
              <a:rPr lang="en-US" dirty="0"/>
              <a:t>Sophisticated Algorithms rely heavily on several branches of mathematics</a:t>
            </a:r>
          </a:p>
        </p:txBody>
      </p:sp>
      <p:pic>
        <p:nvPicPr>
          <p:cNvPr id="4" name="Picture 3"/>
          <p:cNvPicPr>
            <a:picLocks noChangeAspect="1"/>
          </p:cNvPicPr>
          <p:nvPr/>
        </p:nvPicPr>
        <p:blipFill>
          <a:blip r:embed="rId3"/>
          <a:stretch>
            <a:fillRect/>
          </a:stretch>
        </p:blipFill>
        <p:spPr>
          <a:xfrm>
            <a:off x="767819" y="3827346"/>
            <a:ext cx="7309420" cy="2960315"/>
          </a:xfrm>
          <a:prstGeom prst="rect">
            <a:avLst/>
          </a:prstGeom>
        </p:spPr>
      </p:pic>
    </p:spTree>
    <p:extLst>
      <p:ext uri="{BB962C8B-B14F-4D97-AF65-F5344CB8AC3E}">
        <p14:creationId xmlns:p14="http://schemas.microsoft.com/office/powerpoint/2010/main" val="12010679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Microsoft Teams Channel</a:t>
            </a:r>
            <a:endParaRPr lang="en-US" dirty="0"/>
          </a:p>
        </p:txBody>
      </p:sp>
      <p:sp>
        <p:nvSpPr>
          <p:cNvPr id="3" name="Content Placeholder 2"/>
          <p:cNvSpPr>
            <a:spLocks noGrp="1"/>
          </p:cNvSpPr>
          <p:nvPr>
            <p:ph idx="1"/>
          </p:nvPr>
        </p:nvSpPr>
        <p:spPr/>
        <p:txBody>
          <a:bodyPr>
            <a:noAutofit/>
          </a:bodyPr>
          <a:lstStyle/>
          <a:p>
            <a:r>
              <a:rPr lang="en-NZ" sz="2000" dirty="0"/>
              <a:t>Please, add yourselves to the course channel in </a:t>
            </a:r>
            <a:r>
              <a:rPr lang="en-NZ" sz="2000" dirty="0" smtClean="0"/>
              <a:t>the BIT </a:t>
            </a:r>
            <a:r>
              <a:rPr lang="en-NZ" sz="2000" dirty="0"/>
              <a:t>all </a:t>
            </a:r>
            <a:r>
              <a:rPr lang="en-NZ" sz="2000" dirty="0" smtClean="0"/>
              <a:t>Team</a:t>
            </a:r>
            <a:r>
              <a:rPr lang="en-NZ" sz="2000" dirty="0"/>
              <a:t>:</a:t>
            </a:r>
          </a:p>
          <a:p>
            <a:pPr lvl="1" fontAlgn="t"/>
            <a:r>
              <a:rPr lang="en-NZ" dirty="0"/>
              <a:t>IN711 - Advanced Algorithms</a:t>
            </a:r>
          </a:p>
          <a:p>
            <a:r>
              <a:rPr lang="en-NZ" sz="2000" dirty="0" smtClean="0"/>
              <a:t>Place </a:t>
            </a:r>
            <a:r>
              <a:rPr lang="en-NZ" sz="2000" dirty="0"/>
              <a:t>for student </a:t>
            </a:r>
            <a:r>
              <a:rPr lang="en-NZ" sz="2000" dirty="0" smtClean="0"/>
              <a:t>to ask questions </a:t>
            </a:r>
            <a:r>
              <a:rPr lang="en-NZ" sz="2000" dirty="0"/>
              <a:t>and </a:t>
            </a:r>
            <a:r>
              <a:rPr lang="en-NZ" sz="2000" dirty="0" smtClean="0"/>
              <a:t>for the instructor to make announcements </a:t>
            </a:r>
            <a:r>
              <a:rPr lang="en-NZ" sz="2000" dirty="0"/>
              <a:t>related to the </a:t>
            </a:r>
            <a:r>
              <a:rPr lang="en-NZ" sz="2000" dirty="0" smtClean="0"/>
              <a:t>course</a:t>
            </a:r>
          </a:p>
          <a:p>
            <a:r>
              <a:rPr lang="en-NZ" sz="2000" dirty="0" smtClean="0"/>
              <a:t>Course content will also be uploaded to </a:t>
            </a:r>
            <a:r>
              <a:rPr lang="en-NZ" sz="2000" dirty="0"/>
              <a:t>IN711 - Advanced </a:t>
            </a:r>
            <a:r>
              <a:rPr lang="en-NZ" sz="2000" dirty="0" smtClean="0"/>
              <a:t>Algorithms channel</a:t>
            </a:r>
            <a:endParaRPr lang="en-NZ" sz="2000" dirty="0"/>
          </a:p>
          <a:p>
            <a:r>
              <a:rPr lang="en-US" sz="2000" dirty="0" smtClean="0"/>
              <a:t>Make </a:t>
            </a:r>
            <a:r>
              <a:rPr lang="en-US" sz="2000" dirty="0"/>
              <a:t>sure you check this channel regularly since it will be an official form of communication for the paper</a:t>
            </a:r>
          </a:p>
          <a:p>
            <a:r>
              <a:rPr lang="en-NZ" sz="2000" dirty="0"/>
              <a:t>If you do not join the channel, you will miss important announcements </a:t>
            </a:r>
            <a:r>
              <a:rPr lang="en-NZ" sz="2000" dirty="0" smtClean="0"/>
              <a:t>and miss access to classroom content </a:t>
            </a:r>
            <a:endParaRPr lang="en-US" sz="2000" dirty="0"/>
          </a:p>
          <a:p>
            <a:r>
              <a:rPr lang="en-NZ" sz="2000" dirty="0"/>
              <a:t>Please use common sense when asking questions</a:t>
            </a:r>
          </a:p>
          <a:p>
            <a:pPr lvl="1"/>
            <a:r>
              <a:rPr lang="en-NZ" sz="2000" dirty="0"/>
              <a:t>I cannot solve assignment tasks for you</a:t>
            </a:r>
          </a:p>
          <a:p>
            <a:pPr lvl="1"/>
            <a:r>
              <a:rPr lang="en-NZ" sz="2000" dirty="0"/>
              <a:t>I should not have to repeat information contained in assignments handouts</a:t>
            </a:r>
          </a:p>
          <a:p>
            <a:pPr lvl="1"/>
            <a:endParaRPr lang="en-US" sz="2000" dirty="0"/>
          </a:p>
        </p:txBody>
      </p:sp>
    </p:spTree>
    <p:extLst>
      <p:ext uri="{BB962C8B-B14F-4D97-AF65-F5344CB8AC3E}">
        <p14:creationId xmlns:p14="http://schemas.microsoft.com/office/powerpoint/2010/main" val="124644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Grading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34823074"/>
              </p:ext>
            </p:extLst>
          </p:nvPr>
        </p:nvGraphicFramePr>
        <p:xfrm>
          <a:off x="1828800" y="2667000"/>
          <a:ext cx="4724400" cy="1870710"/>
        </p:xfrm>
        <a:graphic>
          <a:graphicData uri="http://schemas.openxmlformats.org/drawingml/2006/table">
            <a:tbl>
              <a:tblPr firstRow="1" firstCol="1" lastRow="1" lastCol="1" bandRow="1" bandCol="1">
                <a:tableStyleId>{5C22544A-7EE6-4342-B048-85BDC9FD1C3A}</a:tableStyleId>
              </a:tblPr>
              <a:tblGrid>
                <a:gridCol w="2712156">
                  <a:extLst>
                    <a:ext uri="{9D8B030D-6E8A-4147-A177-3AD203B41FA5}">
                      <a16:colId xmlns:a16="http://schemas.microsoft.com/office/drawing/2014/main" val="20000"/>
                    </a:ext>
                  </a:extLst>
                </a:gridCol>
                <a:gridCol w="2012244">
                  <a:extLst>
                    <a:ext uri="{9D8B030D-6E8A-4147-A177-3AD203B41FA5}">
                      <a16:colId xmlns:a16="http://schemas.microsoft.com/office/drawing/2014/main" val="20001"/>
                    </a:ext>
                  </a:extLst>
                </a:gridCol>
              </a:tblGrid>
              <a:tr h="0">
                <a:tc>
                  <a:txBody>
                    <a:bodyPr/>
                    <a:lstStyle/>
                    <a:p>
                      <a:pPr marL="540385">
                        <a:lnSpc>
                          <a:spcPct val="110000"/>
                        </a:lnSpc>
                        <a:spcAft>
                          <a:spcPts val="0"/>
                        </a:spcAft>
                        <a:tabLst>
                          <a:tab pos="540385" algn="l"/>
                        </a:tabLst>
                      </a:pPr>
                      <a:r>
                        <a:rPr lang="en-AU" sz="1800" b="1" dirty="0">
                          <a:solidFill>
                            <a:schemeClr val="tx1"/>
                          </a:solidFill>
                        </a:rPr>
                        <a:t>Assessment Activity</a:t>
                      </a:r>
                      <a:endParaRPr lang="en-US" sz="1800" b="1"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sz="1800" b="1" dirty="0">
                          <a:solidFill>
                            <a:schemeClr val="tx1"/>
                          </a:solidFill>
                        </a:rPr>
                        <a:t>Weighting</a:t>
                      </a:r>
                      <a:endParaRPr lang="en-US" sz="1800" b="1"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marL="540385">
                        <a:lnSpc>
                          <a:spcPct val="110000"/>
                        </a:lnSpc>
                        <a:spcAft>
                          <a:spcPts val="0"/>
                        </a:spcAft>
                        <a:tabLst>
                          <a:tab pos="540385" algn="l"/>
                        </a:tabLst>
                      </a:pPr>
                      <a:r>
                        <a:rPr lang="en-AU" sz="1800" b="0" dirty="0">
                          <a:solidFill>
                            <a:schemeClr val="tx1"/>
                          </a:solidFill>
                        </a:rPr>
                        <a:t>Assignment 1</a:t>
                      </a:r>
                      <a:endParaRPr lang="en-US" sz="1800"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sz="1800" b="0" dirty="0">
                          <a:solidFill>
                            <a:schemeClr val="tx1"/>
                          </a:solidFill>
                        </a:rPr>
                        <a:t>25%</a:t>
                      </a:r>
                      <a:endParaRPr lang="en-US" sz="1800"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540385">
                        <a:lnSpc>
                          <a:spcPct val="110000"/>
                        </a:lnSpc>
                        <a:spcAft>
                          <a:spcPts val="0"/>
                        </a:spcAft>
                        <a:tabLst>
                          <a:tab pos="540385" algn="l"/>
                        </a:tabLst>
                      </a:pPr>
                      <a:r>
                        <a:rPr lang="en-AU" sz="1800" b="0" dirty="0">
                          <a:solidFill>
                            <a:schemeClr val="tx1"/>
                          </a:solidFill>
                        </a:rPr>
                        <a:t>Exam 1</a:t>
                      </a:r>
                      <a:endParaRPr lang="en-US" sz="1800"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sz="1800" b="0" dirty="0">
                          <a:solidFill>
                            <a:schemeClr val="tx1"/>
                          </a:solidFill>
                        </a:rPr>
                        <a:t>25%</a:t>
                      </a:r>
                      <a:endParaRPr lang="en-US" sz="1800"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540385">
                        <a:lnSpc>
                          <a:spcPct val="110000"/>
                        </a:lnSpc>
                        <a:spcAft>
                          <a:spcPts val="0"/>
                        </a:spcAft>
                        <a:tabLst>
                          <a:tab pos="540385" algn="l"/>
                        </a:tabLst>
                      </a:pPr>
                      <a:r>
                        <a:rPr lang="en-AU" sz="1800" b="0" dirty="0">
                          <a:solidFill>
                            <a:schemeClr val="tx1"/>
                          </a:solidFill>
                        </a:rPr>
                        <a:t>Assignment 2</a:t>
                      </a:r>
                      <a:endParaRPr lang="en-US" sz="1800"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sz="1800" b="0" dirty="0">
                          <a:solidFill>
                            <a:schemeClr val="tx1"/>
                          </a:solidFill>
                        </a:rPr>
                        <a:t>25%</a:t>
                      </a:r>
                      <a:endParaRPr lang="en-US" sz="1800"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540385">
                        <a:lnSpc>
                          <a:spcPct val="110000"/>
                        </a:lnSpc>
                        <a:spcAft>
                          <a:spcPts val="0"/>
                        </a:spcAft>
                        <a:tabLst>
                          <a:tab pos="540385" algn="l"/>
                        </a:tabLst>
                      </a:pPr>
                      <a:r>
                        <a:rPr lang="en-AU" sz="1800" b="0" dirty="0">
                          <a:solidFill>
                            <a:schemeClr val="tx1"/>
                          </a:solidFill>
                        </a:rPr>
                        <a:t>Exam</a:t>
                      </a:r>
                      <a:r>
                        <a:rPr lang="en-AU" sz="1800" b="0" baseline="0" dirty="0">
                          <a:solidFill>
                            <a:schemeClr val="tx1"/>
                          </a:solidFill>
                        </a:rPr>
                        <a:t> </a:t>
                      </a:r>
                      <a:r>
                        <a:rPr lang="en-AU" sz="1800" b="0" dirty="0">
                          <a:solidFill>
                            <a:schemeClr val="tx1"/>
                          </a:solidFill>
                        </a:rPr>
                        <a:t>2</a:t>
                      </a:r>
                      <a:endParaRPr lang="en-US" sz="1800"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sz="1800" b="0" dirty="0">
                          <a:solidFill>
                            <a:schemeClr val="tx1"/>
                          </a:solidFill>
                        </a:rPr>
                        <a:t>25%</a:t>
                      </a:r>
                      <a:endParaRPr lang="en-US" sz="1800"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1953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810000" cy="1143000"/>
          </a:xfrm>
        </p:spPr>
        <p:txBody>
          <a:bodyPr/>
          <a:lstStyle/>
          <a:p>
            <a:r>
              <a:rPr lang="en-US" dirty="0"/>
              <a:t>Final remarks</a:t>
            </a:r>
          </a:p>
        </p:txBody>
      </p:sp>
      <p:sp>
        <p:nvSpPr>
          <p:cNvPr id="3" name="Content Placeholder 2"/>
          <p:cNvSpPr>
            <a:spLocks noGrp="1"/>
          </p:cNvSpPr>
          <p:nvPr>
            <p:ph idx="1"/>
          </p:nvPr>
        </p:nvSpPr>
        <p:spPr>
          <a:xfrm>
            <a:off x="628650" y="1825625"/>
            <a:ext cx="8277958" cy="4351338"/>
          </a:xfrm>
        </p:spPr>
        <p:txBody>
          <a:bodyPr>
            <a:normAutofit/>
          </a:bodyPr>
          <a:lstStyle/>
          <a:p>
            <a:r>
              <a:rPr lang="en-US" dirty="0"/>
              <a:t>Good luck with the course</a:t>
            </a:r>
          </a:p>
          <a:p>
            <a:r>
              <a:rPr lang="en-US" dirty="0"/>
              <a:t>I hope you find it useful</a:t>
            </a:r>
          </a:p>
          <a:p>
            <a:r>
              <a:rPr lang="en-US" dirty="0"/>
              <a:t>I'll do my best </a:t>
            </a:r>
            <a:r>
              <a:rPr lang="en-US" dirty="0" smtClean="0"/>
              <a:t>trying </a:t>
            </a:r>
            <a:r>
              <a:rPr lang="en-US" dirty="0"/>
              <a:t>to be                                                                                         a good instructor</a:t>
            </a:r>
          </a:p>
          <a:p>
            <a:r>
              <a:rPr lang="en-US" dirty="0"/>
              <a:t>No matter how good I do my job, </a:t>
            </a:r>
            <a:r>
              <a:rPr lang="en-US" sz="4200" b="1" dirty="0">
                <a:solidFill>
                  <a:srgbClr val="FF0000"/>
                </a:solidFill>
              </a:rPr>
              <a:t>you</a:t>
            </a:r>
            <a:r>
              <a:rPr lang="en-US" sz="4200" dirty="0"/>
              <a:t> </a:t>
            </a:r>
            <a:r>
              <a:rPr lang="en-US" dirty="0"/>
              <a:t>still play the central role in the learning process</a:t>
            </a:r>
          </a:p>
          <a:p>
            <a:r>
              <a:rPr lang="en-US" dirty="0"/>
              <a:t>I hope that you put a fair amount of effort into the course</a:t>
            </a:r>
          </a:p>
          <a:p>
            <a:r>
              <a:rPr lang="en-US" dirty="0"/>
              <a:t>Previous experience suggests that </a:t>
            </a:r>
            <a:r>
              <a:rPr lang="en-NZ" dirty="0"/>
              <a:t>s</a:t>
            </a:r>
            <a:r>
              <a:rPr lang="en-US" dirty="0" err="1"/>
              <a:t>howing</a:t>
            </a:r>
            <a:r>
              <a:rPr lang="en-US" dirty="0"/>
              <a:t> up to class and being engaged in </a:t>
            </a:r>
            <a:r>
              <a:rPr lang="en-US" dirty="0" err="1"/>
              <a:t>practicals</a:t>
            </a:r>
            <a:r>
              <a:rPr lang="en-US" dirty="0"/>
              <a:t>/labs will be an important predictor of course success</a:t>
            </a:r>
          </a:p>
          <a:p>
            <a:endParaRPr lang="en-US" dirty="0"/>
          </a:p>
        </p:txBody>
      </p:sp>
      <p:pic>
        <p:nvPicPr>
          <p:cNvPr id="4098" name="Picture 2" descr="Image result for Uncle Sam yo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312" y="836023"/>
            <a:ext cx="1989041" cy="253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4011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Today’s Practical</a:t>
            </a:r>
            <a:endParaRPr lang="en-US" dirty="0"/>
          </a:p>
        </p:txBody>
      </p:sp>
      <p:sp>
        <p:nvSpPr>
          <p:cNvPr id="3" name="Content Placeholder 2"/>
          <p:cNvSpPr>
            <a:spLocks noGrp="1"/>
          </p:cNvSpPr>
          <p:nvPr>
            <p:ph idx="1"/>
          </p:nvPr>
        </p:nvSpPr>
        <p:spPr/>
        <p:txBody>
          <a:bodyPr/>
          <a:lstStyle/>
          <a:p>
            <a:r>
              <a:rPr lang="en-NZ" dirty="0"/>
              <a:t>Familiarization with Python</a:t>
            </a:r>
          </a:p>
          <a:p>
            <a:pPr lvl="1"/>
            <a:r>
              <a:rPr lang="en-NZ" dirty="0"/>
              <a:t>Important if you are not confident in Python</a:t>
            </a:r>
          </a:p>
          <a:p>
            <a:r>
              <a:rPr lang="en-NZ" dirty="0"/>
              <a:t>Familiarization with Python </a:t>
            </a:r>
            <a:r>
              <a:rPr lang="en-NZ" dirty="0" err="1"/>
              <a:t>Jupyter</a:t>
            </a:r>
            <a:r>
              <a:rPr lang="en-NZ" dirty="0"/>
              <a:t> notebooks</a:t>
            </a:r>
            <a:endParaRPr lang="en-US" dirty="0"/>
          </a:p>
        </p:txBody>
      </p:sp>
    </p:spTree>
    <p:extLst>
      <p:ext uri="{BB962C8B-B14F-4D97-AF65-F5344CB8AC3E}">
        <p14:creationId xmlns:p14="http://schemas.microsoft.com/office/powerpoint/2010/main" val="9830078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99" y="365126"/>
            <a:ext cx="6486861" cy="1325563"/>
          </a:xfrm>
        </p:spPr>
        <p:txBody>
          <a:bodyPr>
            <a:normAutofit/>
          </a:bodyPr>
          <a:lstStyle/>
          <a:p>
            <a:r>
              <a:rPr lang="en-US" sz="3200" dirty="0"/>
              <a:t>Computable problems and algorithms</a:t>
            </a:r>
          </a:p>
        </p:txBody>
      </p:sp>
      <p:sp>
        <p:nvSpPr>
          <p:cNvPr id="3" name="Content Placeholder 2"/>
          <p:cNvSpPr>
            <a:spLocks noGrp="1"/>
          </p:cNvSpPr>
          <p:nvPr>
            <p:ph idx="1"/>
          </p:nvPr>
        </p:nvSpPr>
        <p:spPr>
          <a:xfrm>
            <a:off x="279700" y="1538344"/>
            <a:ext cx="6110342" cy="5034578"/>
          </a:xfrm>
        </p:spPr>
        <p:txBody>
          <a:bodyPr>
            <a:normAutofit lnSpcReduction="10000"/>
          </a:bodyPr>
          <a:lstStyle/>
          <a:p>
            <a:r>
              <a:rPr lang="en-US" sz="1800" b="1" dirty="0"/>
              <a:t>Algorithms</a:t>
            </a:r>
            <a:r>
              <a:rPr lang="en-US" sz="1800" dirty="0"/>
              <a:t> are finite processes that if followed will solve a computational problem</a:t>
            </a:r>
          </a:p>
          <a:p>
            <a:r>
              <a:rPr lang="en-US" sz="1800" dirty="0"/>
              <a:t>Informally, and algorithm is any well-defined computational procedure that takes some value, or set of values, as input and produces some value, or set of values, as output</a:t>
            </a:r>
          </a:p>
          <a:p>
            <a:pPr lvl="1"/>
            <a:r>
              <a:rPr lang="en-US" sz="1500" dirty="0"/>
              <a:t>An algorithm is thus a sequence of computational steps that transforms the input into the output</a:t>
            </a:r>
          </a:p>
          <a:p>
            <a:r>
              <a:rPr lang="en-US" sz="1800" dirty="0"/>
              <a:t>Given a computational problem, a computer scientist’s goal is to develop an algorithm, a step-by-step list of instructions for solving any instance of a problem</a:t>
            </a:r>
          </a:p>
          <a:p>
            <a:r>
              <a:rPr lang="en-US" sz="1800" dirty="0"/>
              <a:t>We must be cognizant that some problems may not have a solution. </a:t>
            </a:r>
          </a:p>
          <a:p>
            <a:r>
              <a:rPr lang="en-US" sz="1800" dirty="0"/>
              <a:t>Computational theory is the study of solutions to problems as well as the study of problems with no solutions.</a:t>
            </a:r>
          </a:p>
          <a:p>
            <a:r>
              <a:rPr lang="en-US" sz="1800" dirty="0"/>
              <a:t>We say that a problem is computable if an algorithm exists for solving it. </a:t>
            </a:r>
          </a:p>
          <a:p>
            <a:pPr lvl="1">
              <a:buFont typeface="Wingdings" panose="05000000000000000000" pitchFamily="2" charset="2"/>
              <a:buChar char="ü"/>
            </a:pPr>
            <a:r>
              <a:rPr lang="en-US" sz="1400" dirty="0"/>
              <a:t>In a finite amount of time using finite resources</a:t>
            </a:r>
          </a:p>
          <a:p>
            <a:r>
              <a:rPr lang="en-US" sz="1800" dirty="0"/>
              <a:t>Note that the word “computer” did not come up at all. </a:t>
            </a:r>
          </a:p>
          <a:p>
            <a:pPr lvl="1">
              <a:buFont typeface="Wingdings" panose="05000000000000000000" pitchFamily="2" charset="2"/>
              <a:buChar char="ü"/>
            </a:pPr>
            <a:r>
              <a:rPr lang="en-US" sz="1400" dirty="0"/>
              <a:t>Solutions are considered independent from the machine.</a:t>
            </a:r>
          </a:p>
        </p:txBody>
      </p:sp>
      <p:sp>
        <p:nvSpPr>
          <p:cNvPr id="4" name="Rectangle 3"/>
          <p:cNvSpPr/>
          <p:nvPr/>
        </p:nvSpPr>
        <p:spPr>
          <a:xfrm>
            <a:off x="5811521" y="6176963"/>
            <a:ext cx="3291839" cy="646331"/>
          </a:xfrm>
          <a:prstGeom prst="rect">
            <a:avLst/>
          </a:prstGeom>
        </p:spPr>
        <p:txBody>
          <a:bodyPr wrap="square">
            <a:spAutoFit/>
          </a:bodyPr>
          <a:lstStyle/>
          <a:p>
            <a:r>
              <a:rPr lang="en-US" sz="1200" dirty="0"/>
              <a:t>Flowchart of an algorithm (Euclid's algorithm) for calculating the greatest common divisor (</a:t>
            </a:r>
            <a:r>
              <a:rPr lang="en-US" sz="1200" dirty="0" err="1"/>
              <a:t>g.c.d</a:t>
            </a:r>
            <a:r>
              <a:rPr lang="en-US" sz="1200" dirty="0"/>
              <a:t>.) of two numbers a and b in locations named A and B.</a:t>
            </a:r>
          </a:p>
        </p:txBody>
      </p:sp>
      <p:pic>
        <p:nvPicPr>
          <p:cNvPr id="5" name="Picture 2" descr="File:Euclid flowchart.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042" y="85337"/>
            <a:ext cx="2713318" cy="6099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87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2133"/>
            <a:ext cx="7886700" cy="506243"/>
          </a:xfrm>
        </p:spPr>
        <p:txBody>
          <a:bodyPr>
            <a:normAutofit fontScale="90000"/>
          </a:bodyPr>
          <a:lstStyle/>
          <a:p>
            <a:r>
              <a:rPr lang="en-US" dirty="0"/>
              <a:t>Relationship of algorithms to programming</a:t>
            </a:r>
          </a:p>
        </p:txBody>
      </p:sp>
      <p:sp>
        <p:nvSpPr>
          <p:cNvPr id="3" name="Content Placeholder 2"/>
          <p:cNvSpPr>
            <a:spLocks noGrp="1"/>
          </p:cNvSpPr>
          <p:nvPr>
            <p:ph idx="1"/>
          </p:nvPr>
        </p:nvSpPr>
        <p:spPr>
          <a:xfrm>
            <a:off x="258183" y="860612"/>
            <a:ext cx="8708987" cy="3227294"/>
          </a:xfrm>
        </p:spPr>
        <p:txBody>
          <a:bodyPr>
            <a:normAutofit/>
          </a:bodyPr>
          <a:lstStyle/>
          <a:p>
            <a:r>
              <a:rPr lang="en-US" dirty="0"/>
              <a:t>Programming is the process of taking an algorithm and encoding it into a notation, a programming language, so that it can be executed by a computer. </a:t>
            </a:r>
          </a:p>
          <a:p>
            <a:r>
              <a:rPr lang="en-US" dirty="0"/>
              <a:t>Although many programming languages and many different types of computers exist, the important first step is the need to have the solution. </a:t>
            </a:r>
          </a:p>
          <a:p>
            <a:r>
              <a:rPr lang="en-US" dirty="0"/>
              <a:t>Without an algorithm there can be no program.</a:t>
            </a:r>
          </a:p>
          <a:p>
            <a:r>
              <a:rPr lang="en-US" dirty="0"/>
              <a:t>Programming is often the way that we create a representation for our solutions. </a:t>
            </a:r>
          </a:p>
        </p:txBody>
      </p:sp>
      <p:pic>
        <p:nvPicPr>
          <p:cNvPr id="4" name="Picture 3"/>
          <p:cNvPicPr>
            <a:picLocks noChangeAspect="1"/>
          </p:cNvPicPr>
          <p:nvPr/>
        </p:nvPicPr>
        <p:blipFill rotWithShape="1">
          <a:blip r:embed="rId2"/>
          <a:srcRect l="7177" t="29961" r="8941"/>
          <a:stretch/>
        </p:blipFill>
        <p:spPr>
          <a:xfrm>
            <a:off x="101524" y="4340996"/>
            <a:ext cx="3787866" cy="2372064"/>
          </a:xfrm>
          <a:prstGeom prst="rect">
            <a:avLst/>
          </a:prstGeom>
        </p:spPr>
      </p:pic>
      <p:pic>
        <p:nvPicPr>
          <p:cNvPr id="5" name="Picture 4"/>
          <p:cNvPicPr>
            <a:picLocks noChangeAspect="1"/>
          </p:cNvPicPr>
          <p:nvPr/>
        </p:nvPicPr>
        <p:blipFill>
          <a:blip r:embed="rId3"/>
          <a:stretch>
            <a:fillRect/>
          </a:stretch>
        </p:blipFill>
        <p:spPr>
          <a:xfrm>
            <a:off x="4745902" y="4340996"/>
            <a:ext cx="4221269" cy="2364795"/>
          </a:xfrm>
          <a:prstGeom prst="rect">
            <a:avLst/>
          </a:prstGeom>
        </p:spPr>
      </p:pic>
      <p:sp>
        <p:nvSpPr>
          <p:cNvPr id="6" name="Right Arrow 5"/>
          <p:cNvSpPr/>
          <p:nvPr/>
        </p:nvSpPr>
        <p:spPr>
          <a:xfrm>
            <a:off x="3991087" y="5346551"/>
            <a:ext cx="754815" cy="43030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1044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constructs and datatypes</a:t>
            </a:r>
          </a:p>
        </p:txBody>
      </p:sp>
      <p:sp>
        <p:nvSpPr>
          <p:cNvPr id="3" name="Content Placeholder 2"/>
          <p:cNvSpPr>
            <a:spLocks noGrp="1"/>
          </p:cNvSpPr>
          <p:nvPr>
            <p:ph idx="1"/>
          </p:nvPr>
        </p:nvSpPr>
        <p:spPr/>
        <p:txBody>
          <a:bodyPr>
            <a:normAutofit/>
          </a:bodyPr>
          <a:lstStyle/>
          <a:p>
            <a:r>
              <a:rPr lang="en-US" sz="2400" dirty="0"/>
              <a:t>Algorithms describe the solution to a problem in terms of the data needed to represent the problem instance and the set of steps necessary to produce the intended result</a:t>
            </a:r>
          </a:p>
          <a:p>
            <a:endParaRPr lang="en-US" sz="2400" dirty="0"/>
          </a:p>
          <a:p>
            <a:r>
              <a:rPr lang="en-US" sz="2400" dirty="0"/>
              <a:t>Programming languages must provide a notational way to represent both the process and the data </a:t>
            </a:r>
          </a:p>
          <a:p>
            <a:endParaRPr lang="en-US" sz="2400" dirty="0"/>
          </a:p>
          <a:p>
            <a:r>
              <a:rPr lang="en-US" sz="2400" dirty="0"/>
              <a:t>To this end, languages provide </a:t>
            </a:r>
          </a:p>
          <a:p>
            <a:pPr lvl="1">
              <a:buFont typeface="Courier New" panose="02070309020205020404" pitchFamily="49" charset="0"/>
              <a:buChar char="o"/>
            </a:pPr>
            <a:r>
              <a:rPr lang="en-US" sz="2400" b="1" dirty="0"/>
              <a:t> Data types</a:t>
            </a:r>
          </a:p>
          <a:p>
            <a:pPr lvl="1">
              <a:buFont typeface="Courier New" panose="02070309020205020404" pitchFamily="49" charset="0"/>
              <a:buChar char="o"/>
            </a:pPr>
            <a:r>
              <a:rPr lang="en-US" sz="2400" b="1" dirty="0"/>
              <a:t> Control constructs </a:t>
            </a:r>
            <a:endParaRPr lang="en-US" sz="2400" dirty="0"/>
          </a:p>
          <a:p>
            <a:pPr marL="342900" lvl="1" indent="0">
              <a:buNone/>
            </a:pPr>
            <a:r>
              <a:rPr lang="en-US" sz="2400" dirty="0"/>
              <a:t> </a:t>
            </a:r>
          </a:p>
        </p:txBody>
      </p:sp>
    </p:spTree>
    <p:extLst>
      <p:ext uri="{BB962C8B-B14F-4D97-AF65-F5344CB8AC3E}">
        <p14:creationId xmlns:p14="http://schemas.microsoft.com/office/powerpoint/2010/main" val="16543554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735981"/>
          </a:xfrm>
        </p:spPr>
        <p:txBody>
          <a:bodyPr/>
          <a:lstStyle/>
          <a:p>
            <a:r>
              <a:rPr lang="en-US" dirty="0"/>
              <a:t>Data types</a:t>
            </a:r>
          </a:p>
        </p:txBody>
      </p:sp>
      <p:sp>
        <p:nvSpPr>
          <p:cNvPr id="3" name="Content Placeholder 2"/>
          <p:cNvSpPr>
            <a:spLocks noGrp="1"/>
          </p:cNvSpPr>
          <p:nvPr>
            <p:ph idx="1"/>
          </p:nvPr>
        </p:nvSpPr>
        <p:spPr>
          <a:xfrm>
            <a:off x="0" y="735981"/>
            <a:ext cx="9144000" cy="3662074"/>
          </a:xfrm>
        </p:spPr>
        <p:txBody>
          <a:bodyPr>
            <a:normAutofit fontScale="92500" lnSpcReduction="20000"/>
          </a:bodyPr>
          <a:lstStyle/>
          <a:p>
            <a:r>
              <a:rPr lang="en-US" dirty="0"/>
              <a:t>All data items in the computer are represented as strings of binary digits. </a:t>
            </a:r>
          </a:p>
          <a:p>
            <a:r>
              <a:rPr lang="en-US" dirty="0"/>
              <a:t>In order to give these strings meaning, we need to have </a:t>
            </a:r>
            <a:r>
              <a:rPr lang="en-US" b="1" dirty="0"/>
              <a:t>data types</a:t>
            </a:r>
            <a:r>
              <a:rPr lang="en-US" dirty="0"/>
              <a:t>. </a:t>
            </a:r>
          </a:p>
          <a:p>
            <a:r>
              <a:rPr lang="en-US" dirty="0"/>
              <a:t>Data types provide an interpretation for this binary data so that we can think about the data in terms that make sense with respect to the problem being solved. </a:t>
            </a:r>
          </a:p>
          <a:p>
            <a:r>
              <a:rPr lang="en-US" dirty="0"/>
              <a:t>These low-level, built-in data types (sometimes called the primitive data types) provide the building blocks for algorithm development.</a:t>
            </a:r>
          </a:p>
          <a:p>
            <a:pPr lvl="1"/>
            <a:r>
              <a:rPr lang="en-US" dirty="0"/>
              <a:t>Using primitive data types as building blocks, derived datatypes can be implemented</a:t>
            </a:r>
          </a:p>
          <a:p>
            <a:r>
              <a:rPr lang="en-US" dirty="0"/>
              <a:t>For example, most programming languages provide a data type for integers. Strings of binary digits in the computer’s memory can be interpreted as integers and given the typical meanings that we commonly associate with integers (e.g. 23, 654, and -19). </a:t>
            </a:r>
          </a:p>
          <a:p>
            <a:r>
              <a:rPr lang="en-US" dirty="0"/>
              <a:t>A data type also provides a description of the operations that the data items can participate in. </a:t>
            </a:r>
          </a:p>
          <a:p>
            <a:pPr lvl="1"/>
            <a:r>
              <a:rPr lang="en-US" dirty="0"/>
              <a:t>With integers, operations such as addition, subtraction, and multiplication are common. </a:t>
            </a:r>
          </a:p>
          <a:p>
            <a:endParaRPr lang="en-US" dirty="0"/>
          </a:p>
        </p:txBody>
      </p:sp>
      <p:pic>
        <p:nvPicPr>
          <p:cNvPr id="2050" name="Picture 2" descr="Datatypes - Python Programming Language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4327" y="4398054"/>
            <a:ext cx="5755345" cy="2459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499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6062"/>
            <a:ext cx="7886700" cy="860612"/>
          </a:xfrm>
        </p:spPr>
        <p:txBody>
          <a:bodyPr/>
          <a:lstStyle/>
          <a:p>
            <a:r>
              <a:rPr lang="en-US" dirty="0"/>
              <a:t>Control constructs</a:t>
            </a:r>
          </a:p>
        </p:txBody>
      </p:sp>
      <p:sp>
        <p:nvSpPr>
          <p:cNvPr id="3" name="Content Placeholder 2"/>
          <p:cNvSpPr>
            <a:spLocks noGrp="1"/>
          </p:cNvSpPr>
          <p:nvPr>
            <p:ph idx="1"/>
          </p:nvPr>
        </p:nvSpPr>
        <p:spPr>
          <a:xfrm>
            <a:off x="628650" y="1161826"/>
            <a:ext cx="7886700" cy="5015137"/>
          </a:xfrm>
        </p:spPr>
        <p:txBody>
          <a:bodyPr/>
          <a:lstStyle/>
          <a:p>
            <a:r>
              <a:rPr lang="en-US" dirty="0"/>
              <a:t>Control constructs allow algorithmic steps to be represented in a convenient yet unambiguous way</a:t>
            </a:r>
          </a:p>
          <a:p>
            <a:pPr marL="0" indent="0">
              <a:buNone/>
            </a:pPr>
            <a:endParaRPr lang="en-US" dirty="0"/>
          </a:p>
          <a:p>
            <a:r>
              <a:rPr lang="en-US" dirty="0"/>
              <a:t>At a minimum, algorithms require constructs that perform sequential processing, selection for decision-making, and iteration for repetitive control</a:t>
            </a:r>
          </a:p>
          <a:p>
            <a:endParaRPr lang="en-US" dirty="0"/>
          </a:p>
          <a:p>
            <a:r>
              <a:rPr lang="en-US" dirty="0"/>
              <a:t>As long as the language provides these basic statements, it can be used for algorithm representation.</a:t>
            </a:r>
          </a:p>
        </p:txBody>
      </p:sp>
      <p:pic>
        <p:nvPicPr>
          <p:cNvPr id="1026" name="Picture 2" descr="Flow Control - Python Programming Language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53" y="4749984"/>
            <a:ext cx="8228129" cy="156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44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04917"/>
            <a:ext cx="7886700" cy="659081"/>
          </a:xfrm>
        </p:spPr>
        <p:txBody>
          <a:bodyPr/>
          <a:lstStyle/>
          <a:p>
            <a:r>
              <a:rPr lang="en-US" dirty="0"/>
              <a:t>Abstraction </a:t>
            </a:r>
          </a:p>
        </p:txBody>
      </p:sp>
      <p:sp>
        <p:nvSpPr>
          <p:cNvPr id="3" name="Content Placeholder 2"/>
          <p:cNvSpPr>
            <a:spLocks noGrp="1"/>
          </p:cNvSpPr>
          <p:nvPr>
            <p:ph idx="1"/>
          </p:nvPr>
        </p:nvSpPr>
        <p:spPr>
          <a:xfrm>
            <a:off x="628650" y="1151068"/>
            <a:ext cx="5321576" cy="5025895"/>
          </a:xfrm>
        </p:spPr>
        <p:txBody>
          <a:bodyPr>
            <a:normAutofit/>
          </a:bodyPr>
          <a:lstStyle/>
          <a:p>
            <a:r>
              <a:rPr lang="en-US" sz="2400" b="1" dirty="0"/>
              <a:t>Abstraction</a:t>
            </a:r>
            <a:r>
              <a:rPr lang="en-US" sz="2400" dirty="0"/>
              <a:t> could be loosely defined as making a problem easier to understand by ignoring the unimportant details </a:t>
            </a:r>
          </a:p>
          <a:p>
            <a:r>
              <a:rPr lang="en-US" sz="2400" dirty="0"/>
              <a:t>Abstraction allows us to view the problem and solution in such a way as to separate the so-called logical and physical perspectives </a:t>
            </a:r>
          </a:p>
          <a:p>
            <a:r>
              <a:rPr lang="en-US" sz="2400" dirty="0"/>
              <a:t>Examples of abstractions:</a:t>
            </a:r>
          </a:p>
          <a:p>
            <a:pPr lvl="1"/>
            <a:endParaRPr lang="en-US" sz="2000" dirty="0"/>
          </a:p>
        </p:txBody>
      </p:sp>
      <p:pic>
        <p:nvPicPr>
          <p:cNvPr id="1026" name="Picture 2" descr="Image result for calenda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52" y="4519145"/>
            <a:ext cx="1822938" cy="18601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358548" y="5054795"/>
            <a:ext cx="2476500" cy="704850"/>
          </a:xfrm>
          <a:prstGeom prst="rect">
            <a:avLst/>
          </a:prstGeom>
        </p:spPr>
      </p:pic>
      <p:pic>
        <p:nvPicPr>
          <p:cNvPr id="5" name="Picture 4"/>
          <p:cNvPicPr>
            <a:picLocks noChangeAspect="1"/>
          </p:cNvPicPr>
          <p:nvPr/>
        </p:nvPicPr>
        <p:blipFill>
          <a:blip r:embed="rId4"/>
          <a:stretch>
            <a:fillRect/>
          </a:stretch>
        </p:blipFill>
        <p:spPr>
          <a:xfrm>
            <a:off x="2856896" y="4197039"/>
            <a:ext cx="3276411" cy="2418913"/>
          </a:xfrm>
          <a:prstGeom prst="rect">
            <a:avLst/>
          </a:prstGeom>
        </p:spPr>
      </p:pic>
      <p:sp>
        <p:nvSpPr>
          <p:cNvPr id="8" name="Isosceles Triangle 7">
            <a:extLst>
              <a:ext uri="{FF2B5EF4-FFF2-40B4-BE49-F238E27FC236}">
                <a16:creationId xmlns:a16="http://schemas.microsoft.com/office/drawing/2014/main" id="{B63BBB1A-D2C0-4D73-A54F-B3250F369ADF}"/>
              </a:ext>
            </a:extLst>
          </p:cNvPr>
          <p:cNvSpPr/>
          <p:nvPr/>
        </p:nvSpPr>
        <p:spPr>
          <a:xfrm>
            <a:off x="5950226" y="694666"/>
            <a:ext cx="3034748" cy="2716696"/>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tx1"/>
              </a:solidFill>
            </a:endParaRPr>
          </a:p>
        </p:txBody>
      </p:sp>
      <p:sp>
        <p:nvSpPr>
          <p:cNvPr id="9" name="Rectangle 8">
            <a:extLst>
              <a:ext uri="{FF2B5EF4-FFF2-40B4-BE49-F238E27FC236}">
                <a16:creationId xmlns:a16="http://schemas.microsoft.com/office/drawing/2014/main" id="{7D88FD7C-F8BC-4E41-A5B6-CF6F838F81DF}"/>
              </a:ext>
            </a:extLst>
          </p:cNvPr>
          <p:cNvSpPr/>
          <p:nvPr/>
        </p:nvSpPr>
        <p:spPr>
          <a:xfrm>
            <a:off x="6830897" y="2020368"/>
            <a:ext cx="1345695" cy="646331"/>
          </a:xfrm>
          <a:prstGeom prst="rect">
            <a:avLst/>
          </a:prstGeom>
        </p:spPr>
        <p:txBody>
          <a:bodyPr wrap="square">
            <a:spAutoFit/>
          </a:bodyPr>
          <a:lstStyle/>
          <a:p>
            <a:pPr algn="ctr"/>
            <a:r>
              <a:rPr lang="en-US" dirty="0"/>
              <a:t>Hierarchy of Abstraction</a:t>
            </a:r>
            <a:endParaRPr lang="en-NZ" dirty="0"/>
          </a:p>
        </p:txBody>
      </p:sp>
      <p:sp>
        <p:nvSpPr>
          <p:cNvPr id="11" name="Rectangle 10">
            <a:extLst>
              <a:ext uri="{FF2B5EF4-FFF2-40B4-BE49-F238E27FC236}">
                <a16:creationId xmlns:a16="http://schemas.microsoft.com/office/drawing/2014/main" id="{A8A26DBD-5500-4D37-B337-55F0C1603E87}"/>
              </a:ext>
            </a:extLst>
          </p:cNvPr>
          <p:cNvSpPr/>
          <p:nvPr/>
        </p:nvSpPr>
        <p:spPr>
          <a:xfrm>
            <a:off x="6358799" y="3414361"/>
            <a:ext cx="2156551" cy="369332"/>
          </a:xfrm>
          <a:prstGeom prst="rect">
            <a:avLst/>
          </a:prstGeom>
        </p:spPr>
        <p:txBody>
          <a:bodyPr wrap="square">
            <a:spAutoFit/>
          </a:bodyPr>
          <a:lstStyle/>
          <a:p>
            <a:pPr algn="ctr"/>
            <a:r>
              <a:rPr lang="en-US" dirty="0"/>
              <a:t>Concrete details</a:t>
            </a:r>
            <a:endParaRPr lang="en-NZ" dirty="0"/>
          </a:p>
        </p:txBody>
      </p:sp>
      <p:sp>
        <p:nvSpPr>
          <p:cNvPr id="12" name="Rectangle 11">
            <a:extLst>
              <a:ext uri="{FF2B5EF4-FFF2-40B4-BE49-F238E27FC236}">
                <a16:creationId xmlns:a16="http://schemas.microsoft.com/office/drawing/2014/main" id="{3BA8A0F8-F2C0-4931-ACD9-713D04F5A5E1}"/>
              </a:ext>
            </a:extLst>
          </p:cNvPr>
          <p:cNvSpPr/>
          <p:nvPr/>
        </p:nvSpPr>
        <p:spPr>
          <a:xfrm>
            <a:off x="6425468" y="322335"/>
            <a:ext cx="2156551" cy="369332"/>
          </a:xfrm>
          <a:prstGeom prst="rect">
            <a:avLst/>
          </a:prstGeom>
        </p:spPr>
        <p:txBody>
          <a:bodyPr wrap="square">
            <a:spAutoFit/>
          </a:bodyPr>
          <a:lstStyle/>
          <a:p>
            <a:pPr algn="ctr"/>
            <a:r>
              <a:rPr lang="en-US" dirty="0"/>
              <a:t>Abstraction</a:t>
            </a:r>
            <a:endParaRPr lang="en-NZ" dirty="0"/>
          </a:p>
        </p:txBody>
      </p:sp>
    </p:spTree>
    <p:extLst>
      <p:ext uri="{BB962C8B-B14F-4D97-AF65-F5344CB8AC3E}">
        <p14:creationId xmlns:p14="http://schemas.microsoft.com/office/powerpoint/2010/main" val="2788972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19E6B9A30AEE4596B9377FBCE2DE87" ma:contentTypeVersion="9" ma:contentTypeDescription="Create a new document." ma:contentTypeScope="" ma:versionID="ad5e9ad37b5966742a6cf8522b18a8e5">
  <xsd:schema xmlns:xsd="http://www.w3.org/2001/XMLSchema" xmlns:xs="http://www.w3.org/2001/XMLSchema" xmlns:p="http://schemas.microsoft.com/office/2006/metadata/properties" xmlns:ns2="4ead3e30-d430-4bd6-8c58-30b78065e881" targetNamespace="http://schemas.microsoft.com/office/2006/metadata/properties" ma:root="true" ma:fieldsID="3d251f17593b1cdc738a49d609308049" ns2:_="">
    <xsd:import namespace="4ead3e30-d430-4bd6-8c58-30b78065e88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ad3e30-d430-4bd6-8c58-30b78065e8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118830-B63B-4770-BDD5-781898579C6A}"/>
</file>

<file path=customXml/itemProps2.xml><?xml version="1.0" encoding="utf-8"?>
<ds:datastoreItem xmlns:ds="http://schemas.openxmlformats.org/officeDocument/2006/customXml" ds:itemID="{521ABC98-DE8E-4866-89B5-F8B30918AF71}"/>
</file>

<file path=customXml/itemProps3.xml><?xml version="1.0" encoding="utf-8"?>
<ds:datastoreItem xmlns:ds="http://schemas.openxmlformats.org/officeDocument/2006/customXml" ds:itemID="{26CB38D5-4CDF-416D-9618-A0460E22710A}"/>
</file>

<file path=docProps/app.xml><?xml version="1.0" encoding="utf-8"?>
<Properties xmlns="http://schemas.openxmlformats.org/officeDocument/2006/extended-properties" xmlns:vt="http://schemas.openxmlformats.org/officeDocument/2006/docPropsVTypes">
  <TotalTime>2256</TotalTime>
  <Words>4170</Words>
  <Application>Microsoft Office PowerPoint</Application>
  <PresentationFormat>On-screen Show (4:3)</PresentationFormat>
  <Paragraphs>296</Paragraphs>
  <Slides>33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Cambria Math</vt:lpstr>
      <vt:lpstr>Consolas</vt:lpstr>
      <vt:lpstr>Courier New</vt:lpstr>
      <vt:lpstr>Wingdings</vt:lpstr>
      <vt:lpstr>Office Theme</vt:lpstr>
      <vt:lpstr>Introduction to IN711 -     Algorithms and Data Structures</vt:lpstr>
      <vt:lpstr>Motivation for this course</vt:lpstr>
      <vt:lpstr>Computer Science</vt:lpstr>
      <vt:lpstr>Computable problems and algorithms</vt:lpstr>
      <vt:lpstr>Relationship of algorithms to programming</vt:lpstr>
      <vt:lpstr>Control constructs and datatypes</vt:lpstr>
      <vt:lpstr>Data types</vt:lpstr>
      <vt:lpstr>Control constructs</vt:lpstr>
      <vt:lpstr>Abstraction </vt:lpstr>
      <vt:lpstr>Tangible Abstraction example</vt:lpstr>
      <vt:lpstr>Abstraction example applied to IT</vt:lpstr>
      <vt:lpstr>Abstraction hierarchies within computer science </vt:lpstr>
      <vt:lpstr>The usefulness of abstractions</vt:lpstr>
      <vt:lpstr>Procedural abstraction</vt:lpstr>
      <vt:lpstr>Data abstractions</vt:lpstr>
      <vt:lpstr>Why study algorithms?</vt:lpstr>
      <vt:lpstr>Comparing algorithms</vt:lpstr>
      <vt:lpstr>Deterministic versus nondeterministic Turing machines</vt:lpstr>
      <vt:lpstr>P versus NP problems</vt:lpstr>
      <vt:lpstr>The big question in Computer Science</vt:lpstr>
      <vt:lpstr>P versus NP problems example</vt:lpstr>
      <vt:lpstr>Some important algorithms and their applications</vt:lpstr>
      <vt:lpstr>Some important algorithms and their applications</vt:lpstr>
      <vt:lpstr>Some important algorithms and their applications</vt:lpstr>
      <vt:lpstr>Take home message</vt:lpstr>
      <vt:lpstr>References</vt:lpstr>
      <vt:lpstr>PowerPoint Presentation</vt:lpstr>
      <vt:lpstr>Structure of this paper</vt:lpstr>
      <vt:lpstr>Classroom location and times</vt:lpstr>
      <vt:lpstr>Microsoft Teams Channel</vt:lpstr>
      <vt:lpstr>Grading</vt:lpstr>
      <vt:lpstr>Final remarks</vt:lpstr>
      <vt:lpstr>Today’s Practical</vt:lpstr>
    </vt:vector>
  </TitlesOfParts>
  <Company>Otago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Rozado</dc:creator>
  <cp:lastModifiedBy>David Rozado</cp:lastModifiedBy>
  <cp:revision>100</cp:revision>
  <dcterms:created xsi:type="dcterms:W3CDTF">2018-05-01T21:09:22Z</dcterms:created>
  <dcterms:modified xsi:type="dcterms:W3CDTF">2020-07-19T22:20:55Z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0x0101006619E6B9A30AEE4596B9377FBCE2DE87</vt:lpwstr>
  </property>
</Properties>
</file>